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6" r:id="rId4"/>
    <p:sldId id="267" r:id="rId5"/>
    <p:sldId id="287" r:id="rId6"/>
    <p:sldId id="288" r:id="rId7"/>
    <p:sldId id="268" r:id="rId8"/>
    <p:sldId id="269" r:id="rId9"/>
    <p:sldId id="270" r:id="rId10"/>
    <p:sldId id="271" r:id="rId11"/>
    <p:sldId id="276" r:id="rId12"/>
    <p:sldId id="278" r:id="rId13"/>
    <p:sldId id="289" r:id="rId14"/>
    <p:sldId id="283" r:id="rId15"/>
    <p:sldId id="290" r:id="rId16"/>
    <p:sldId id="291" r:id="rId17"/>
    <p:sldId id="279" r:id="rId18"/>
    <p:sldId id="281" r:id="rId19"/>
    <p:sldId id="277" r:id="rId20"/>
    <p:sldId id="293" r:id="rId21"/>
    <p:sldId id="292" r:id="rId22"/>
    <p:sldId id="282"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3" d="100"/>
          <a:sy n="83"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82DE-456A-4F00-B302-6D6D24D792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473EF0-16D4-42D6-B94B-0DF7692D4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82FD7C-69C3-4EC4-8330-8647C2ACE09A}"/>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5" name="Footer Placeholder 4">
            <a:extLst>
              <a:ext uri="{FF2B5EF4-FFF2-40B4-BE49-F238E27FC236}">
                <a16:creationId xmlns:a16="http://schemas.microsoft.com/office/drawing/2014/main" id="{783318A9-B819-48BC-A80B-DD783810B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65B5F-FFAA-4578-B659-A979CC0D5487}"/>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149216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A7EC-6253-4C58-AD50-BB0778A84A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CE402A-26C7-43D1-90F3-E7451CA90F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0C29E-3EC3-4389-8CE2-E7632231A614}"/>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5" name="Footer Placeholder 4">
            <a:extLst>
              <a:ext uri="{FF2B5EF4-FFF2-40B4-BE49-F238E27FC236}">
                <a16:creationId xmlns:a16="http://schemas.microsoft.com/office/drawing/2014/main" id="{C87C48B0-8367-4C86-955E-CBE9FDC9B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80F7D-E57A-47EF-A3CB-111ED646F5A6}"/>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56890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78ECE-8E2C-44B2-BF70-836E7566C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56EA8-E5A3-4E44-B4D1-31937A21E8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6D03F-3F95-42F5-9423-11A797B8662F}"/>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5" name="Footer Placeholder 4">
            <a:extLst>
              <a:ext uri="{FF2B5EF4-FFF2-40B4-BE49-F238E27FC236}">
                <a16:creationId xmlns:a16="http://schemas.microsoft.com/office/drawing/2014/main" id="{7AA6BA9D-17EC-40CE-A1F7-7C8AB372B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CACAC-4931-42B6-AD99-5F30393F461C}"/>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386474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521B-CB1D-4CCD-954E-7BCAB3A51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1F6EF-FA50-4D29-8309-FAA398EAB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5B6B5-E991-4D98-9774-3C3B12B53C00}"/>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5" name="Footer Placeholder 4">
            <a:extLst>
              <a:ext uri="{FF2B5EF4-FFF2-40B4-BE49-F238E27FC236}">
                <a16:creationId xmlns:a16="http://schemas.microsoft.com/office/drawing/2014/main" id="{3D2C2A7F-6326-4E2D-83D4-7F498F342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094E2-48D9-4CD3-89A6-C97FB9670505}"/>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23806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B339-D476-45B1-8D1A-27D70DEF2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BAAB6-ED37-4829-B3AC-F25442B06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E2CC23-81FF-49BF-B203-69D56DC65CCB}"/>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5" name="Footer Placeholder 4">
            <a:extLst>
              <a:ext uri="{FF2B5EF4-FFF2-40B4-BE49-F238E27FC236}">
                <a16:creationId xmlns:a16="http://schemas.microsoft.com/office/drawing/2014/main" id="{CDA4B4A8-90F4-43C9-91F2-F36B6D4D9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5E42A-4B01-4910-B224-6F563BFECA34}"/>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270289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D743-9720-4C57-9E0D-AF47A78E3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71127-B5A5-4AA4-A0E1-BE60418124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1FFA2-A520-43BA-88F2-32D43A02A1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3B011-89D6-4B8F-86E1-48EBF42D5716}"/>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6" name="Footer Placeholder 5">
            <a:extLst>
              <a:ext uri="{FF2B5EF4-FFF2-40B4-BE49-F238E27FC236}">
                <a16:creationId xmlns:a16="http://schemas.microsoft.com/office/drawing/2014/main" id="{A7C881BB-8713-41C7-A3DA-5DD4DED97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1560E-4E4C-4C13-986C-9D96932214DE}"/>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153057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332D-2DDC-45E8-98B2-08EAF41E9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0DA0AA-3626-4B35-A9E6-926FA102A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A2F229-5782-44C9-AC84-6FB9464A6A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F786B-2411-4CA4-8C0C-40E2D4A66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46A97E-893E-4081-A4D6-3B59B3656F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B08CB1-F7B5-4A57-B44C-0A81C21A0E0B}"/>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8" name="Footer Placeholder 7">
            <a:extLst>
              <a:ext uri="{FF2B5EF4-FFF2-40B4-BE49-F238E27FC236}">
                <a16:creationId xmlns:a16="http://schemas.microsoft.com/office/drawing/2014/main" id="{525B17FB-B71F-472A-BAB0-414B8FCE07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29DFF-6FFD-4F3C-BF4A-AB3F230F8304}"/>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376805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BE40-233B-4C07-8D35-5CE690A4E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CA27B-D671-45A7-AC9E-A808C9BF1C94}"/>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4" name="Footer Placeholder 3">
            <a:extLst>
              <a:ext uri="{FF2B5EF4-FFF2-40B4-BE49-F238E27FC236}">
                <a16:creationId xmlns:a16="http://schemas.microsoft.com/office/drawing/2014/main" id="{7D9814BC-0C78-4D3F-8BBE-8BE9419F78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873364-2753-4311-BB01-90BFEEE99D02}"/>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395274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B233C-2BEE-4A92-A949-DE0609E8EBCC}"/>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3" name="Footer Placeholder 2">
            <a:extLst>
              <a:ext uri="{FF2B5EF4-FFF2-40B4-BE49-F238E27FC236}">
                <a16:creationId xmlns:a16="http://schemas.microsoft.com/office/drawing/2014/main" id="{CAF7DD82-AB73-41C5-AAF0-3E68A341F9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D5D73-4B63-4598-B601-A8153072BCBA}"/>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27956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AEEC-89F9-4660-98EC-7BAAF6824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45788E-2CCA-4B67-BD85-8BDDA771D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DED27-B15E-41DA-9822-5D8B43650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E9FEC0-C9FF-4837-892D-D08449721F90}"/>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6" name="Footer Placeholder 5">
            <a:extLst>
              <a:ext uri="{FF2B5EF4-FFF2-40B4-BE49-F238E27FC236}">
                <a16:creationId xmlns:a16="http://schemas.microsoft.com/office/drawing/2014/main" id="{5A5D5EB4-A90D-4551-9D72-3FEBCB885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DC2F0-7D1D-4E0B-B9C1-96A8CF495D9A}"/>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87424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A814-952A-4907-96C8-3FAC50328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F39BE9-2474-4BA5-AE0D-6959C4ED3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553D96-57BB-4DE6-BE54-1EEBB2B14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9A5C9A-C96B-45B6-9790-8C86841FCB9A}"/>
              </a:ext>
            </a:extLst>
          </p:cNvPr>
          <p:cNvSpPr>
            <a:spLocks noGrp="1"/>
          </p:cNvSpPr>
          <p:nvPr>
            <p:ph type="dt" sz="half" idx="10"/>
          </p:nvPr>
        </p:nvSpPr>
        <p:spPr/>
        <p:txBody>
          <a:bodyPr/>
          <a:lstStyle/>
          <a:p>
            <a:fld id="{DE90BD38-AA24-4CC0-8267-5804AEFFB4F5}" type="datetimeFigureOut">
              <a:rPr lang="en-US" smtClean="0"/>
              <a:t>10/4/2018</a:t>
            </a:fld>
            <a:endParaRPr lang="en-US"/>
          </a:p>
        </p:txBody>
      </p:sp>
      <p:sp>
        <p:nvSpPr>
          <p:cNvPr id="6" name="Footer Placeholder 5">
            <a:extLst>
              <a:ext uri="{FF2B5EF4-FFF2-40B4-BE49-F238E27FC236}">
                <a16:creationId xmlns:a16="http://schemas.microsoft.com/office/drawing/2014/main" id="{B538A92A-471D-4B72-849E-89A39146B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DD2F5-0CA2-473F-90ED-15A761AAB1CF}"/>
              </a:ext>
            </a:extLst>
          </p:cNvPr>
          <p:cNvSpPr>
            <a:spLocks noGrp="1"/>
          </p:cNvSpPr>
          <p:nvPr>
            <p:ph type="sldNum" sz="quarter" idx="12"/>
          </p:nvPr>
        </p:nvSpPr>
        <p:spPr/>
        <p:txBody>
          <a:bodyPr/>
          <a:lstStyle/>
          <a:p>
            <a:fld id="{FEB1A7C6-96FE-4385-BAD9-B61DDB9A20EA}" type="slidenum">
              <a:rPr lang="en-US" smtClean="0"/>
              <a:t>‹#›</a:t>
            </a:fld>
            <a:endParaRPr lang="en-US"/>
          </a:p>
        </p:txBody>
      </p:sp>
    </p:spTree>
    <p:extLst>
      <p:ext uri="{BB962C8B-B14F-4D97-AF65-F5344CB8AC3E}">
        <p14:creationId xmlns:p14="http://schemas.microsoft.com/office/powerpoint/2010/main" val="219785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A367D-8E0C-45BB-8653-7BC92888D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BA8C6-5BAC-49B3-9128-3BB376024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3810F-4FFE-42F9-B07B-4A71C768B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0BD38-AA24-4CC0-8267-5804AEFFB4F5}" type="datetimeFigureOut">
              <a:rPr lang="en-US" smtClean="0"/>
              <a:t>10/4/2018</a:t>
            </a:fld>
            <a:endParaRPr lang="en-US"/>
          </a:p>
        </p:txBody>
      </p:sp>
      <p:sp>
        <p:nvSpPr>
          <p:cNvPr id="5" name="Footer Placeholder 4">
            <a:extLst>
              <a:ext uri="{FF2B5EF4-FFF2-40B4-BE49-F238E27FC236}">
                <a16:creationId xmlns:a16="http://schemas.microsoft.com/office/drawing/2014/main" id="{E79DCB89-096E-4FF1-A17A-88977C23F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527D9-FC1D-4138-9A2E-41A62D8A9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1A7C6-96FE-4385-BAD9-B61DDB9A20EA}" type="slidenum">
              <a:rPr lang="en-US" smtClean="0"/>
              <a:t>‹#›</a:t>
            </a:fld>
            <a:endParaRPr lang="en-US"/>
          </a:p>
        </p:txBody>
      </p:sp>
    </p:spTree>
    <p:extLst>
      <p:ext uri="{BB962C8B-B14F-4D97-AF65-F5344CB8AC3E}">
        <p14:creationId xmlns:p14="http://schemas.microsoft.com/office/powerpoint/2010/main" val="424047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8/8d/Celldeath.jpg" TargetMode="External"/><Relationship Id="rId2" Type="http://schemas.openxmlformats.org/officeDocument/2006/relationships/hyperlink" Target="http://en.wikipedia.org/wiki/Syndactyly"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Metatarsal"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en.wikipedia.org/wiki/File:RightFootToes.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Helix_(e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d/d7/Widowspeak.jp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upload.wikimedia.org/wikipedia/commons/8/83/Forhead_01_ie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10EBDE7-B863-4739-8A6C-B346689CEA62}"/>
              </a:ext>
            </a:extLst>
          </p:cNvPr>
          <p:cNvSpPr>
            <a:spLocks noGrp="1" noChangeArrowheads="1"/>
          </p:cNvSpPr>
          <p:nvPr>
            <p:ph type="title"/>
          </p:nvPr>
        </p:nvSpPr>
        <p:spPr>
          <a:xfrm>
            <a:off x="1981200" y="274638"/>
            <a:ext cx="8229600" cy="182562"/>
          </a:xfrm>
        </p:spPr>
        <p:txBody>
          <a:bodyPr>
            <a:normAutofit fontScale="90000"/>
          </a:bodyPr>
          <a:lstStyle/>
          <a:p>
            <a:pPr eaLnBrk="1" hangingPunct="1"/>
            <a:endParaRPr lang="en-US" altLang="en-US" sz="4000"/>
          </a:p>
        </p:txBody>
      </p:sp>
      <p:sp>
        <p:nvSpPr>
          <p:cNvPr id="45059" name="Rectangle 3">
            <a:extLst>
              <a:ext uri="{FF2B5EF4-FFF2-40B4-BE49-F238E27FC236}">
                <a16:creationId xmlns:a16="http://schemas.microsoft.com/office/drawing/2014/main" id="{4BEF7BB7-0DCD-49B1-AF3F-2DCCEBC87915}"/>
              </a:ext>
            </a:extLst>
          </p:cNvPr>
          <p:cNvSpPr>
            <a:spLocks noGrp="1" noChangeArrowheads="1"/>
          </p:cNvSpPr>
          <p:nvPr>
            <p:ph type="body" idx="1"/>
          </p:nvPr>
        </p:nvSpPr>
        <p:spPr>
          <a:xfrm>
            <a:off x="1981200" y="609601"/>
            <a:ext cx="8229600" cy="5516563"/>
          </a:xfrm>
        </p:spPr>
        <p:txBody>
          <a:bodyPr/>
          <a:lstStyle/>
          <a:p>
            <a:pPr algn="ctr" eaLnBrk="1" hangingPunct="1">
              <a:buFontTx/>
              <a:buNone/>
            </a:pPr>
            <a:r>
              <a:rPr lang="en-US" altLang="en-US" sz="9600">
                <a:solidFill>
                  <a:srgbClr val="009900"/>
                </a:solidFill>
              </a:rPr>
              <a:t>What Traits Do You Have?</a:t>
            </a:r>
          </a:p>
        </p:txBody>
      </p:sp>
    </p:spTree>
    <p:extLst>
      <p:ext uri="{BB962C8B-B14F-4D97-AF65-F5344CB8AC3E}">
        <p14:creationId xmlns:p14="http://schemas.microsoft.com/office/powerpoint/2010/main" val="117775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1100DC-BB5B-4FD6-9C2A-E933E79E18FC}"/>
              </a:ext>
            </a:extLst>
          </p:cNvPr>
          <p:cNvSpPr>
            <a:spLocks noGrp="1" noChangeArrowheads="1"/>
          </p:cNvSpPr>
          <p:nvPr>
            <p:ph type="title"/>
          </p:nvPr>
        </p:nvSpPr>
        <p:spPr/>
        <p:txBody>
          <a:bodyPr/>
          <a:lstStyle/>
          <a:p>
            <a:pPr eaLnBrk="1" hangingPunct="1"/>
            <a:r>
              <a:rPr lang="en-US" altLang="en-US"/>
              <a:t>Webbing</a:t>
            </a:r>
          </a:p>
        </p:txBody>
      </p:sp>
      <p:sp>
        <p:nvSpPr>
          <p:cNvPr id="52227" name="Rectangle 3">
            <a:extLst>
              <a:ext uri="{FF2B5EF4-FFF2-40B4-BE49-F238E27FC236}">
                <a16:creationId xmlns:a16="http://schemas.microsoft.com/office/drawing/2014/main" id="{1BBBCD24-BB4A-46FC-A5CD-853CAEC5E1C7}"/>
              </a:ext>
            </a:extLst>
          </p:cNvPr>
          <p:cNvSpPr>
            <a:spLocks noGrp="1" noChangeArrowheads="1"/>
          </p:cNvSpPr>
          <p:nvPr>
            <p:ph type="body" idx="1"/>
          </p:nvPr>
        </p:nvSpPr>
        <p:spPr>
          <a:xfrm>
            <a:off x="1981200" y="1143001"/>
            <a:ext cx="8229600" cy="4525963"/>
          </a:xfrm>
        </p:spPr>
        <p:txBody>
          <a:bodyPr/>
          <a:lstStyle/>
          <a:p>
            <a:pPr eaLnBrk="1" hangingPunct="1"/>
            <a:r>
              <a:rPr lang="en-US" altLang="en-US" sz="1800" b="1"/>
              <a:t>Webbed toes</a:t>
            </a:r>
            <a:r>
              <a:rPr lang="en-US" altLang="en-US" sz="1800"/>
              <a:t> is the common name for </a:t>
            </a:r>
            <a:r>
              <a:rPr lang="en-US" altLang="en-US" sz="1800">
                <a:hlinkClick r:id="rId2" tooltip="Syndactyly"/>
              </a:rPr>
              <a:t>syndactyly</a:t>
            </a:r>
            <a:r>
              <a:rPr lang="en-US" altLang="en-US" sz="1800"/>
              <a:t> affecting the feet. It is characterised by the fusion of two or more digits of the feet. In humans it is considered unusual, occurring in approximately one in 2,000 to 2,500 live births.</a:t>
            </a:r>
          </a:p>
          <a:p>
            <a:pPr eaLnBrk="1" hangingPunct="1"/>
            <a:r>
              <a:rPr lang="en-US" altLang="en-US" sz="1800"/>
              <a:t>There are various levels of webbing, from partial to complete. Most commonly the second and third toes are webbed or joined by skin and flexible tissue. This can reach either part way up or nearly all the way up the toe.</a:t>
            </a:r>
          </a:p>
        </p:txBody>
      </p:sp>
      <p:pic>
        <p:nvPicPr>
          <p:cNvPr id="52228" name="Picture 5" descr="File:Celldeath.jpg">
            <a:hlinkClick r:id="rId3"/>
            <a:extLst>
              <a:ext uri="{FF2B5EF4-FFF2-40B4-BE49-F238E27FC236}">
                <a16:creationId xmlns:a16="http://schemas.microsoft.com/office/drawing/2014/main" id="{FED79E9B-4F3B-4C55-9AF4-C619404C1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81400"/>
            <a:ext cx="3429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71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9DCECB9-273E-469C-9FEB-3D21599BADD6}"/>
              </a:ext>
            </a:extLst>
          </p:cNvPr>
          <p:cNvSpPr>
            <a:spLocks noGrp="1" noChangeArrowheads="1"/>
          </p:cNvSpPr>
          <p:nvPr>
            <p:ph type="title"/>
          </p:nvPr>
        </p:nvSpPr>
        <p:spPr/>
        <p:txBody>
          <a:bodyPr/>
          <a:lstStyle/>
          <a:p>
            <a:pPr eaLnBrk="1" hangingPunct="1"/>
            <a:endParaRPr lang="en-US" altLang="en-US"/>
          </a:p>
        </p:txBody>
      </p:sp>
      <p:sp>
        <p:nvSpPr>
          <p:cNvPr id="53251" name="Rectangle 3">
            <a:extLst>
              <a:ext uri="{FF2B5EF4-FFF2-40B4-BE49-F238E27FC236}">
                <a16:creationId xmlns:a16="http://schemas.microsoft.com/office/drawing/2014/main" id="{904C8456-9AA3-4CBF-B1EB-0A4533487779}"/>
              </a:ext>
            </a:extLst>
          </p:cNvPr>
          <p:cNvSpPr>
            <a:spLocks noGrp="1" noChangeArrowheads="1"/>
          </p:cNvSpPr>
          <p:nvPr>
            <p:ph type="body" idx="1"/>
          </p:nvPr>
        </p:nvSpPr>
        <p:spPr/>
        <p:txBody>
          <a:bodyPr/>
          <a:lstStyle/>
          <a:p>
            <a:pPr eaLnBrk="1" hangingPunct="1"/>
            <a:r>
              <a:rPr lang="en-US" altLang="en-US" b="1"/>
              <a:t>Blaze:  </a:t>
            </a:r>
            <a:r>
              <a:rPr lang="en-US" altLang="en-US"/>
              <a:t>A lock of hair different in color from the rest of the scalp hair is called a blaze; it is determined by a dominant gene.  Use B for the dominant gene and b for the recessive gene.</a:t>
            </a:r>
          </a:p>
          <a:p>
            <a:pPr eaLnBrk="1" hangingPunct="1"/>
            <a:r>
              <a:rPr lang="en-US" altLang="en-US"/>
              <a:t> </a:t>
            </a:r>
          </a:p>
        </p:txBody>
      </p:sp>
      <p:pic>
        <p:nvPicPr>
          <p:cNvPr id="2" name="Picture 1">
            <a:extLst>
              <a:ext uri="{FF2B5EF4-FFF2-40B4-BE49-F238E27FC236}">
                <a16:creationId xmlns:a16="http://schemas.microsoft.com/office/drawing/2014/main" id="{9B5FF8E0-A5B9-4EDE-B37C-F739CBF4B6DC}"/>
              </a:ext>
            </a:extLst>
          </p:cNvPr>
          <p:cNvPicPr>
            <a:picLocks noChangeAspect="1"/>
          </p:cNvPicPr>
          <p:nvPr/>
        </p:nvPicPr>
        <p:blipFill>
          <a:blip r:embed="rId2"/>
          <a:stretch>
            <a:fillRect/>
          </a:stretch>
        </p:blipFill>
        <p:spPr>
          <a:xfrm>
            <a:off x="1325240" y="3424418"/>
            <a:ext cx="2668026" cy="3144920"/>
          </a:xfrm>
          <a:prstGeom prst="rect">
            <a:avLst/>
          </a:prstGeom>
        </p:spPr>
      </p:pic>
      <p:pic>
        <p:nvPicPr>
          <p:cNvPr id="3" name="Picture 2">
            <a:extLst>
              <a:ext uri="{FF2B5EF4-FFF2-40B4-BE49-F238E27FC236}">
                <a16:creationId xmlns:a16="http://schemas.microsoft.com/office/drawing/2014/main" id="{2C9411AA-1508-45E7-A95D-8458D969E884}"/>
              </a:ext>
            </a:extLst>
          </p:cNvPr>
          <p:cNvPicPr>
            <a:picLocks noChangeAspect="1"/>
          </p:cNvPicPr>
          <p:nvPr/>
        </p:nvPicPr>
        <p:blipFill>
          <a:blip r:embed="rId3"/>
          <a:stretch>
            <a:fillRect/>
          </a:stretch>
        </p:blipFill>
        <p:spPr>
          <a:xfrm>
            <a:off x="5600337" y="3059138"/>
            <a:ext cx="2629262" cy="3510200"/>
          </a:xfrm>
          <a:prstGeom prst="rect">
            <a:avLst/>
          </a:prstGeom>
        </p:spPr>
      </p:pic>
    </p:spTree>
    <p:extLst>
      <p:ext uri="{BB962C8B-B14F-4D97-AF65-F5344CB8AC3E}">
        <p14:creationId xmlns:p14="http://schemas.microsoft.com/office/powerpoint/2010/main" val="78715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76EF2A-9F2E-46C2-B3E1-358B14E29FC2}"/>
              </a:ext>
            </a:extLst>
          </p:cNvPr>
          <p:cNvSpPr>
            <a:spLocks noGrp="1" noChangeArrowheads="1"/>
          </p:cNvSpPr>
          <p:nvPr>
            <p:ph type="title"/>
          </p:nvPr>
        </p:nvSpPr>
        <p:spPr/>
        <p:txBody>
          <a:bodyPr/>
          <a:lstStyle/>
          <a:p>
            <a:pPr eaLnBrk="1" hangingPunct="1"/>
            <a:endParaRPr lang="en-US" altLang="en-US"/>
          </a:p>
        </p:txBody>
      </p:sp>
      <p:sp>
        <p:nvSpPr>
          <p:cNvPr id="55299" name="Rectangle 3">
            <a:extLst>
              <a:ext uri="{FF2B5EF4-FFF2-40B4-BE49-F238E27FC236}">
                <a16:creationId xmlns:a16="http://schemas.microsoft.com/office/drawing/2014/main" id="{9B05EDC6-7585-416B-90FA-B67A66184E1B}"/>
              </a:ext>
            </a:extLst>
          </p:cNvPr>
          <p:cNvSpPr>
            <a:spLocks noGrp="1" noChangeArrowheads="1"/>
          </p:cNvSpPr>
          <p:nvPr>
            <p:ph type="body" idx="1"/>
          </p:nvPr>
        </p:nvSpPr>
        <p:spPr/>
        <p:txBody>
          <a:bodyPr/>
          <a:lstStyle/>
          <a:p>
            <a:pPr eaLnBrk="1" hangingPunct="1"/>
            <a:r>
              <a:rPr lang="en-US" altLang="en-US" b="1"/>
              <a:t>Freckles:</a:t>
            </a:r>
            <a:r>
              <a:rPr lang="en-US" altLang="en-US"/>
              <a:t> The appearance of freckles is a result of a dominant gene.  Use F as the dominant allele and f as the recessive allele (see figure).</a:t>
            </a:r>
          </a:p>
        </p:txBody>
      </p:sp>
      <p:pic>
        <p:nvPicPr>
          <p:cNvPr id="2" name="Picture 1">
            <a:extLst>
              <a:ext uri="{FF2B5EF4-FFF2-40B4-BE49-F238E27FC236}">
                <a16:creationId xmlns:a16="http://schemas.microsoft.com/office/drawing/2014/main" id="{F73EE2FB-7159-4718-94F4-D51EA6B2FB87}"/>
              </a:ext>
            </a:extLst>
          </p:cNvPr>
          <p:cNvPicPr>
            <a:picLocks noChangeAspect="1"/>
          </p:cNvPicPr>
          <p:nvPr/>
        </p:nvPicPr>
        <p:blipFill>
          <a:blip r:embed="rId2"/>
          <a:stretch>
            <a:fillRect/>
          </a:stretch>
        </p:blipFill>
        <p:spPr>
          <a:xfrm>
            <a:off x="1456903" y="3358829"/>
            <a:ext cx="3943603" cy="2544260"/>
          </a:xfrm>
          <a:prstGeom prst="rect">
            <a:avLst/>
          </a:prstGeom>
        </p:spPr>
      </p:pic>
    </p:spTree>
    <p:extLst>
      <p:ext uri="{BB962C8B-B14F-4D97-AF65-F5344CB8AC3E}">
        <p14:creationId xmlns:p14="http://schemas.microsoft.com/office/powerpoint/2010/main" val="393097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95D7-0382-43D6-8B0F-69DE16F4566D}"/>
              </a:ext>
            </a:extLst>
          </p:cNvPr>
          <p:cNvSpPr>
            <a:spLocks noGrp="1"/>
          </p:cNvSpPr>
          <p:nvPr>
            <p:ph type="title"/>
          </p:nvPr>
        </p:nvSpPr>
        <p:spPr/>
        <p:txBody>
          <a:bodyPr/>
          <a:lstStyle/>
          <a:p>
            <a:r>
              <a:rPr lang="en-US" b="1" dirty="0"/>
              <a:t>Whirl </a:t>
            </a:r>
            <a:r>
              <a:rPr lang="en-US" dirty="0"/>
              <a:t> </a:t>
            </a:r>
            <a:r>
              <a:rPr lang="en-US" sz="3200" dirty="0"/>
              <a:t>(which way your hair spins)</a:t>
            </a:r>
            <a:br>
              <a:rPr lang="en-US" sz="3200" dirty="0"/>
            </a:br>
            <a:r>
              <a:rPr lang="en-US" dirty="0"/>
              <a:t>-clockwise or counter-clockwise</a:t>
            </a:r>
          </a:p>
        </p:txBody>
      </p:sp>
      <p:sp>
        <p:nvSpPr>
          <p:cNvPr id="3" name="Content Placeholder 2">
            <a:extLst>
              <a:ext uri="{FF2B5EF4-FFF2-40B4-BE49-F238E27FC236}">
                <a16:creationId xmlns:a16="http://schemas.microsoft.com/office/drawing/2014/main" id="{172FE8EB-6B76-4B6B-BCAB-CEA52C11F65B}"/>
              </a:ext>
            </a:extLst>
          </p:cNvPr>
          <p:cNvSpPr>
            <a:spLocks noGrp="1"/>
          </p:cNvSpPr>
          <p:nvPr>
            <p:ph idx="1"/>
          </p:nvPr>
        </p:nvSpPr>
        <p:spPr>
          <a:xfrm>
            <a:off x="1539432" y="1849841"/>
            <a:ext cx="7430947" cy="996501"/>
          </a:xfrm>
        </p:spPr>
        <p:txBody>
          <a:bodyPr>
            <a:normAutofit/>
          </a:bodyPr>
          <a:lstStyle/>
          <a:p>
            <a:r>
              <a:rPr lang="en-US" dirty="0"/>
              <a:t>People with long hair may not be able to find this since your hair is too heavy.</a:t>
            </a:r>
          </a:p>
          <a:p>
            <a:endParaRPr lang="en-US" dirty="0"/>
          </a:p>
          <a:p>
            <a:endParaRPr lang="en-US" dirty="0"/>
          </a:p>
        </p:txBody>
      </p:sp>
      <p:pic>
        <p:nvPicPr>
          <p:cNvPr id="1026" name="Picture 2" descr="Image result for whirl of hair">
            <a:extLst>
              <a:ext uri="{FF2B5EF4-FFF2-40B4-BE49-F238E27FC236}">
                <a16:creationId xmlns:a16="http://schemas.microsoft.com/office/drawing/2014/main" id="{052AEBBF-9481-4247-B646-57665AB7C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358" y="3005495"/>
            <a:ext cx="4160293" cy="263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0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D6EBF83-09B7-4D54-9A70-719D02ECA82B}"/>
              </a:ext>
            </a:extLst>
          </p:cNvPr>
          <p:cNvSpPr>
            <a:spLocks noGrp="1" noChangeArrowheads="1"/>
          </p:cNvSpPr>
          <p:nvPr>
            <p:ph type="title"/>
          </p:nvPr>
        </p:nvSpPr>
        <p:spPr/>
        <p:txBody>
          <a:bodyPr/>
          <a:lstStyle/>
          <a:p>
            <a:pPr eaLnBrk="1" hangingPunct="1"/>
            <a:endParaRPr lang="en-US" altLang="en-US"/>
          </a:p>
        </p:txBody>
      </p:sp>
      <p:sp>
        <p:nvSpPr>
          <p:cNvPr id="57347" name="Rectangle 3">
            <a:extLst>
              <a:ext uri="{FF2B5EF4-FFF2-40B4-BE49-F238E27FC236}">
                <a16:creationId xmlns:a16="http://schemas.microsoft.com/office/drawing/2014/main" id="{C559E657-0FDA-4147-A4A3-FF58B63407F6}"/>
              </a:ext>
            </a:extLst>
          </p:cNvPr>
          <p:cNvSpPr>
            <a:spLocks noGrp="1" noChangeArrowheads="1"/>
          </p:cNvSpPr>
          <p:nvPr>
            <p:ph type="body" idx="1"/>
          </p:nvPr>
        </p:nvSpPr>
        <p:spPr/>
        <p:txBody>
          <a:bodyPr/>
          <a:lstStyle/>
          <a:p>
            <a:pPr eaLnBrk="1" hangingPunct="1"/>
            <a:r>
              <a:rPr lang="en-US" altLang="en-US" b="1" dirty="0"/>
              <a:t>Double-jointed thumb:</a:t>
            </a:r>
            <a:r>
              <a:rPr lang="en-US" altLang="en-US" dirty="0"/>
              <a:t>  A dominant gene determines a condition of loose ligaments that allows one to throw the thumb out of joint.  The homozygous recessive condition determines tight joints.  Use J for the dominant allele and j for the recessive allele.</a:t>
            </a:r>
          </a:p>
          <a:p>
            <a:pPr eaLnBrk="1" hangingPunct="1"/>
            <a:r>
              <a:rPr lang="en-US" altLang="en-US" dirty="0"/>
              <a:t> </a:t>
            </a:r>
          </a:p>
        </p:txBody>
      </p:sp>
      <p:pic>
        <p:nvPicPr>
          <p:cNvPr id="2" name="Picture 1">
            <a:extLst>
              <a:ext uri="{FF2B5EF4-FFF2-40B4-BE49-F238E27FC236}">
                <a16:creationId xmlns:a16="http://schemas.microsoft.com/office/drawing/2014/main" id="{A128236F-179F-4F99-939A-D29BA5C8D401}"/>
              </a:ext>
            </a:extLst>
          </p:cNvPr>
          <p:cNvPicPr>
            <a:picLocks noChangeAspect="1"/>
          </p:cNvPicPr>
          <p:nvPr/>
        </p:nvPicPr>
        <p:blipFill>
          <a:blip r:embed="rId2"/>
          <a:stretch>
            <a:fillRect/>
          </a:stretch>
        </p:blipFill>
        <p:spPr>
          <a:xfrm>
            <a:off x="492104" y="3599184"/>
            <a:ext cx="4279654" cy="2847915"/>
          </a:xfrm>
          <a:prstGeom prst="rect">
            <a:avLst/>
          </a:prstGeom>
        </p:spPr>
      </p:pic>
      <p:pic>
        <p:nvPicPr>
          <p:cNvPr id="3" name="Picture 2">
            <a:extLst>
              <a:ext uri="{FF2B5EF4-FFF2-40B4-BE49-F238E27FC236}">
                <a16:creationId xmlns:a16="http://schemas.microsoft.com/office/drawing/2014/main" id="{FC413D28-929A-4363-8E9A-2B96CE7EBA8F}"/>
              </a:ext>
            </a:extLst>
          </p:cNvPr>
          <p:cNvPicPr>
            <a:picLocks noChangeAspect="1"/>
          </p:cNvPicPr>
          <p:nvPr/>
        </p:nvPicPr>
        <p:blipFill>
          <a:blip r:embed="rId3"/>
          <a:stretch>
            <a:fillRect/>
          </a:stretch>
        </p:blipFill>
        <p:spPr>
          <a:xfrm>
            <a:off x="5117854" y="3814461"/>
            <a:ext cx="2200275" cy="2076450"/>
          </a:xfrm>
          <a:prstGeom prst="rect">
            <a:avLst/>
          </a:prstGeom>
        </p:spPr>
      </p:pic>
    </p:spTree>
    <p:extLst>
      <p:ext uri="{BB962C8B-B14F-4D97-AF65-F5344CB8AC3E}">
        <p14:creationId xmlns:p14="http://schemas.microsoft.com/office/powerpoint/2010/main" val="407851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EAAC-DACA-4ACB-B334-7D59B58FBDC2}"/>
              </a:ext>
            </a:extLst>
          </p:cNvPr>
          <p:cNvSpPr>
            <a:spLocks noGrp="1"/>
          </p:cNvSpPr>
          <p:nvPr>
            <p:ph type="title"/>
          </p:nvPr>
        </p:nvSpPr>
        <p:spPr/>
        <p:txBody>
          <a:bodyPr/>
          <a:lstStyle/>
          <a:p>
            <a:r>
              <a:rPr lang="en-US" dirty="0"/>
              <a:t>Nose – Broad(wide)    or             narrow</a:t>
            </a:r>
          </a:p>
        </p:txBody>
      </p:sp>
      <p:pic>
        <p:nvPicPr>
          <p:cNvPr id="2052" name="Picture 4" descr="Image result for wide nose">
            <a:extLst>
              <a:ext uri="{FF2B5EF4-FFF2-40B4-BE49-F238E27FC236}">
                <a16:creationId xmlns:a16="http://schemas.microsoft.com/office/drawing/2014/main" id="{918BCD25-48C2-4290-AFB7-1D62C6A54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02" y="3847256"/>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ide nose">
            <a:extLst>
              <a:ext uri="{FF2B5EF4-FFF2-40B4-BE49-F238E27FC236}">
                <a16:creationId xmlns:a16="http://schemas.microsoft.com/office/drawing/2014/main" id="{5978201B-F96E-4F09-A9F8-B67C37810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349" y="3656756"/>
            <a:ext cx="1781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ide nose">
            <a:extLst>
              <a:ext uri="{FF2B5EF4-FFF2-40B4-BE49-F238E27FC236}">
                <a16:creationId xmlns:a16="http://schemas.microsoft.com/office/drawing/2014/main" id="{CAB26800-BE61-4A91-AC1C-3BA7A1154D8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37489" y="2002209"/>
            <a:ext cx="298132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narrow nose">
            <a:extLst>
              <a:ext uri="{FF2B5EF4-FFF2-40B4-BE49-F238E27FC236}">
                <a16:creationId xmlns:a16="http://schemas.microsoft.com/office/drawing/2014/main" id="{24B9E22D-2A8B-41FE-BFA3-C95435F7B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1175" y="1724568"/>
            <a:ext cx="195262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narrow nose">
            <a:extLst>
              <a:ext uri="{FF2B5EF4-FFF2-40B4-BE49-F238E27FC236}">
                <a16:creationId xmlns:a16="http://schemas.microsoft.com/office/drawing/2014/main" id="{4B568554-434E-4992-ACB8-F36191D90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9612" y="430791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arrow nose">
            <a:extLst>
              <a:ext uri="{FF2B5EF4-FFF2-40B4-BE49-F238E27FC236}">
                <a16:creationId xmlns:a16="http://schemas.microsoft.com/office/drawing/2014/main" id="{1B393A10-5CAA-4D84-B99F-DBA1D7BC4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145" y="1847006"/>
            <a:ext cx="2707104" cy="21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3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73AC-1195-44E2-B994-9197A2ACCB94}"/>
              </a:ext>
            </a:extLst>
          </p:cNvPr>
          <p:cNvSpPr>
            <a:spLocks noGrp="1"/>
          </p:cNvSpPr>
          <p:nvPr>
            <p:ph type="title"/>
          </p:nvPr>
        </p:nvSpPr>
        <p:spPr/>
        <p:txBody>
          <a:bodyPr/>
          <a:lstStyle/>
          <a:p>
            <a:r>
              <a:rPr lang="en-US" dirty="0"/>
              <a:t>				</a:t>
            </a:r>
            <a:r>
              <a:rPr lang="en-US" b="1" u="sng" dirty="0"/>
              <a:t>Lips</a:t>
            </a:r>
            <a:br>
              <a:rPr lang="en-US" dirty="0"/>
            </a:br>
            <a:r>
              <a:rPr lang="en-US" dirty="0"/>
              <a:t>Thin						Thick</a:t>
            </a:r>
          </a:p>
        </p:txBody>
      </p:sp>
      <p:pic>
        <p:nvPicPr>
          <p:cNvPr id="3074" name="Picture 2" descr="Image result for thin lips">
            <a:extLst>
              <a:ext uri="{FF2B5EF4-FFF2-40B4-BE49-F238E27FC236}">
                <a16:creationId xmlns:a16="http://schemas.microsoft.com/office/drawing/2014/main" id="{32BF151E-4D4B-43D0-A6BE-4AAEDC1CC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9152" y="169068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hin lips">
            <a:extLst>
              <a:ext uri="{FF2B5EF4-FFF2-40B4-BE49-F238E27FC236}">
                <a16:creationId xmlns:a16="http://schemas.microsoft.com/office/drawing/2014/main" id="{DB118CE5-440B-4626-93A8-241356D4D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191" y="4683125"/>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hin lips">
            <a:extLst>
              <a:ext uri="{FF2B5EF4-FFF2-40B4-BE49-F238E27FC236}">
                <a16:creationId xmlns:a16="http://schemas.microsoft.com/office/drawing/2014/main" id="{448F5945-474A-4A1F-9541-F8034D392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6" y="1912778"/>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in lips">
            <a:extLst>
              <a:ext uri="{FF2B5EF4-FFF2-40B4-BE49-F238E27FC236}">
                <a16:creationId xmlns:a16="http://schemas.microsoft.com/office/drawing/2014/main" id="{FC72351B-8585-4788-A949-DCE5BF4B4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65" y="4148680"/>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thick lips">
            <a:extLst>
              <a:ext uri="{FF2B5EF4-FFF2-40B4-BE49-F238E27FC236}">
                <a16:creationId xmlns:a16="http://schemas.microsoft.com/office/drawing/2014/main" id="{19C7EB1B-2396-4932-9287-84A0308D0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8949" y="158892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thick lips">
            <a:extLst>
              <a:ext uri="{FF2B5EF4-FFF2-40B4-BE49-F238E27FC236}">
                <a16:creationId xmlns:a16="http://schemas.microsoft.com/office/drawing/2014/main" id="{97E49412-724B-4892-847A-60D0C6BF14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1240" y="2562225"/>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2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8A620F1-0C3C-45C2-8F17-C3E8033E1498}"/>
              </a:ext>
            </a:extLst>
          </p:cNvPr>
          <p:cNvSpPr>
            <a:spLocks noGrp="1" noChangeArrowheads="1"/>
          </p:cNvSpPr>
          <p:nvPr>
            <p:ph type="title"/>
          </p:nvPr>
        </p:nvSpPr>
        <p:spPr/>
        <p:txBody>
          <a:bodyPr/>
          <a:lstStyle/>
          <a:p>
            <a:r>
              <a:rPr lang="en-US" altLang="en-US" b="1" dirty="0"/>
              <a:t>A, B, AB, and O,</a:t>
            </a:r>
            <a:endParaRPr lang="en-US" altLang="en-US" dirty="0"/>
          </a:p>
        </p:txBody>
      </p:sp>
      <p:sp>
        <p:nvSpPr>
          <p:cNvPr id="56323" name="Rectangle 3">
            <a:extLst>
              <a:ext uri="{FF2B5EF4-FFF2-40B4-BE49-F238E27FC236}">
                <a16:creationId xmlns:a16="http://schemas.microsoft.com/office/drawing/2014/main" id="{69F2639C-F195-459B-AB81-F8A14E394D01}"/>
              </a:ext>
            </a:extLst>
          </p:cNvPr>
          <p:cNvSpPr>
            <a:spLocks noGrp="1" noChangeArrowheads="1"/>
          </p:cNvSpPr>
          <p:nvPr>
            <p:ph type="body" idx="1"/>
          </p:nvPr>
        </p:nvSpPr>
        <p:spPr/>
        <p:txBody>
          <a:bodyPr/>
          <a:lstStyle/>
          <a:p>
            <a:pPr eaLnBrk="1" hangingPunct="1">
              <a:lnSpc>
                <a:spcPct val="90000"/>
              </a:lnSpc>
            </a:pPr>
            <a:r>
              <a:rPr lang="en-US" altLang="en-US" b="1" dirty="0"/>
              <a:t>Blood type:</a:t>
            </a:r>
            <a:r>
              <a:rPr lang="en-US" altLang="en-US" dirty="0"/>
              <a:t>  Inheritance of ABO blood type is based on the existence of 3 alleles designated as IA, IB, and </a:t>
            </a:r>
            <a:r>
              <a:rPr lang="en-US" altLang="en-US" dirty="0" err="1"/>
              <a:t>i</a:t>
            </a:r>
            <a:r>
              <a:rPr lang="en-US" altLang="en-US" dirty="0"/>
              <a:t>. Both IA and IB are dominant over </a:t>
            </a:r>
            <a:r>
              <a:rPr lang="en-US" altLang="en-US" dirty="0" err="1"/>
              <a:t>i</a:t>
            </a:r>
            <a:r>
              <a:rPr lang="en-US" altLang="en-US" dirty="0"/>
              <a:t>, but neither is dominant over each other.  Thus the possession of IA, and IB will yield type </a:t>
            </a:r>
            <a:r>
              <a:rPr lang="en-US" altLang="en-US" b="1" dirty="0"/>
              <a:t>AB blood</a:t>
            </a:r>
            <a:r>
              <a:rPr lang="en-US" altLang="en-US" dirty="0"/>
              <a:t>, whereas the possession of the IA and </a:t>
            </a:r>
            <a:r>
              <a:rPr lang="en-US" altLang="en-US" dirty="0" err="1"/>
              <a:t>i</a:t>
            </a:r>
            <a:r>
              <a:rPr lang="en-US" altLang="en-US" dirty="0"/>
              <a:t> alleles will yield A blood, and so on as explained in Exercise 29.  There are four ABO blood groups or phenotypes, </a:t>
            </a:r>
            <a:r>
              <a:rPr lang="en-US" altLang="en-US" b="1" dirty="0"/>
              <a:t>A, B, AB, and O, </a:t>
            </a:r>
            <a:r>
              <a:rPr lang="en-US" altLang="en-US" dirty="0"/>
              <a:t>and their correlation to genotype is indicated as follows:</a:t>
            </a:r>
          </a:p>
        </p:txBody>
      </p:sp>
    </p:spTree>
    <p:extLst>
      <p:ext uri="{BB962C8B-B14F-4D97-AF65-F5344CB8AC3E}">
        <p14:creationId xmlns:p14="http://schemas.microsoft.com/office/powerpoint/2010/main" val="142536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A2BA-B510-432A-8775-15FDDF6C27A7}"/>
              </a:ext>
            </a:extLst>
          </p:cNvPr>
          <p:cNvSpPr>
            <a:spLocks noGrp="1"/>
          </p:cNvSpPr>
          <p:nvPr>
            <p:ph type="title"/>
          </p:nvPr>
        </p:nvSpPr>
        <p:spPr/>
        <p:txBody>
          <a:bodyPr/>
          <a:lstStyle/>
          <a:p>
            <a:r>
              <a:rPr lang="en-US" dirty="0"/>
              <a:t>Longest Toe</a:t>
            </a:r>
          </a:p>
        </p:txBody>
      </p:sp>
      <p:pic>
        <p:nvPicPr>
          <p:cNvPr id="4" name="Content Placeholder 3">
            <a:extLst>
              <a:ext uri="{FF2B5EF4-FFF2-40B4-BE49-F238E27FC236}">
                <a16:creationId xmlns:a16="http://schemas.microsoft.com/office/drawing/2014/main" id="{C851E1B8-B49D-44D8-B70B-949C7B02967A}"/>
              </a:ext>
            </a:extLst>
          </p:cNvPr>
          <p:cNvPicPr>
            <a:picLocks noGrp="1" noChangeAspect="1"/>
          </p:cNvPicPr>
          <p:nvPr>
            <p:ph idx="1"/>
          </p:nvPr>
        </p:nvPicPr>
        <p:blipFill>
          <a:blip r:embed="rId2"/>
          <a:stretch>
            <a:fillRect/>
          </a:stretch>
        </p:blipFill>
        <p:spPr>
          <a:xfrm>
            <a:off x="838200" y="1690687"/>
            <a:ext cx="6743218" cy="4772977"/>
          </a:xfrm>
          <a:prstGeom prst="rect">
            <a:avLst/>
          </a:prstGeom>
        </p:spPr>
      </p:pic>
    </p:spTree>
    <p:extLst>
      <p:ext uri="{BB962C8B-B14F-4D97-AF65-F5344CB8AC3E}">
        <p14:creationId xmlns:p14="http://schemas.microsoft.com/office/powerpoint/2010/main" val="26745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7ED9BC-84FF-41AF-B4BA-1C35BC7C9052}"/>
              </a:ext>
            </a:extLst>
          </p:cNvPr>
          <p:cNvSpPr>
            <a:spLocks noGrp="1" noChangeArrowheads="1"/>
          </p:cNvSpPr>
          <p:nvPr>
            <p:ph type="title"/>
          </p:nvPr>
        </p:nvSpPr>
        <p:spPr>
          <a:xfrm>
            <a:off x="1981200" y="274638"/>
            <a:ext cx="8229600" cy="106362"/>
          </a:xfrm>
        </p:spPr>
        <p:txBody>
          <a:bodyPr>
            <a:normAutofit fontScale="90000"/>
          </a:bodyPr>
          <a:lstStyle/>
          <a:p>
            <a:pPr eaLnBrk="1" hangingPunct="1"/>
            <a:endParaRPr lang="en-US" altLang="en-US" sz="4000"/>
          </a:p>
        </p:txBody>
      </p:sp>
      <p:sp>
        <p:nvSpPr>
          <p:cNvPr id="54275" name="Rectangle 4">
            <a:extLst>
              <a:ext uri="{FF2B5EF4-FFF2-40B4-BE49-F238E27FC236}">
                <a16:creationId xmlns:a16="http://schemas.microsoft.com/office/drawing/2014/main" id="{61CE7E60-8546-40B6-B298-34D1C315BEC8}"/>
              </a:ext>
            </a:extLst>
          </p:cNvPr>
          <p:cNvSpPr>
            <a:spLocks noGrp="1" noChangeArrowheads="1"/>
          </p:cNvSpPr>
          <p:nvPr>
            <p:ph type="body" idx="1"/>
          </p:nvPr>
        </p:nvSpPr>
        <p:spPr>
          <a:xfrm>
            <a:off x="1828800" y="609601"/>
            <a:ext cx="8229600" cy="4525963"/>
          </a:xfrm>
        </p:spPr>
        <p:txBody>
          <a:bodyPr/>
          <a:lstStyle/>
          <a:p>
            <a:pPr eaLnBrk="1" hangingPunct="1"/>
            <a:r>
              <a:rPr lang="en-US" altLang="en-US" b="1"/>
              <a:t>Morton's toe</a:t>
            </a:r>
            <a:r>
              <a:rPr lang="en-US" altLang="en-US"/>
              <a:t> ( or </a:t>
            </a:r>
            <a:r>
              <a:rPr lang="en-US" altLang="en-US" b="1"/>
              <a:t>Morton's syndrome</a:t>
            </a:r>
            <a:r>
              <a:rPr lang="en-US" altLang="en-US">
                <a:hlinkClick r:id="" action="ppaction://noaction"/>
              </a:rPr>
              <a:t>[1]</a:t>
            </a:r>
            <a:r>
              <a:rPr lang="en-US" altLang="en-US"/>
              <a:t>, </a:t>
            </a:r>
            <a:r>
              <a:rPr lang="en-US" altLang="en-US" b="1"/>
              <a:t>long toe</a:t>
            </a:r>
            <a:r>
              <a:rPr lang="en-US" altLang="en-US"/>
              <a:t>) is the common term for the condition of a shortened first </a:t>
            </a:r>
            <a:r>
              <a:rPr lang="en-US" altLang="en-US">
                <a:hlinkClick r:id="rId2" tooltip="Metatarsal"/>
              </a:rPr>
              <a:t>metatarsal</a:t>
            </a:r>
            <a:r>
              <a:rPr lang="en-US" altLang="en-US"/>
              <a:t> in relation to the second metatarsal. </a:t>
            </a:r>
          </a:p>
        </p:txBody>
      </p:sp>
      <p:pic>
        <p:nvPicPr>
          <p:cNvPr id="54276" name="Picture 6" descr="Morton%27s_Toe">
            <a:extLst>
              <a:ext uri="{FF2B5EF4-FFF2-40B4-BE49-F238E27FC236}">
                <a16:creationId xmlns:a16="http://schemas.microsoft.com/office/drawing/2014/main" id="{6AC08B8F-8591-4BB9-9A75-861AFCFD6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2971801"/>
            <a:ext cx="26384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 descr="220px-RightFootToes">
            <a:hlinkClick r:id="rId4"/>
            <a:extLst>
              <a:ext uri="{FF2B5EF4-FFF2-40B4-BE49-F238E27FC236}">
                <a16:creationId xmlns:a16="http://schemas.microsoft.com/office/drawing/2014/main" id="{0967EF85-D74F-45B8-8E8E-514A22949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048001"/>
            <a:ext cx="2095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03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94F659B-4BD9-406A-AFA5-4853A5B3C51A}"/>
              </a:ext>
            </a:extLst>
          </p:cNvPr>
          <p:cNvSpPr>
            <a:spLocks noGrp="1" noChangeArrowheads="1"/>
          </p:cNvSpPr>
          <p:nvPr>
            <p:ph type="title"/>
          </p:nvPr>
        </p:nvSpPr>
        <p:spPr/>
        <p:txBody>
          <a:bodyPr/>
          <a:lstStyle/>
          <a:p>
            <a:pPr eaLnBrk="1" hangingPunct="1"/>
            <a:endParaRPr lang="en-US" altLang="en-US"/>
          </a:p>
        </p:txBody>
      </p:sp>
      <p:sp>
        <p:nvSpPr>
          <p:cNvPr id="46083" name="Rectangle 3">
            <a:extLst>
              <a:ext uri="{FF2B5EF4-FFF2-40B4-BE49-F238E27FC236}">
                <a16:creationId xmlns:a16="http://schemas.microsoft.com/office/drawing/2014/main" id="{49952E9A-6196-4A9B-A370-81707C3F2F79}"/>
              </a:ext>
            </a:extLst>
          </p:cNvPr>
          <p:cNvSpPr>
            <a:spLocks noGrp="1" noChangeArrowheads="1"/>
          </p:cNvSpPr>
          <p:nvPr>
            <p:ph type="body" idx="1"/>
          </p:nvPr>
        </p:nvSpPr>
        <p:spPr>
          <a:xfrm>
            <a:off x="1981200" y="381001"/>
            <a:ext cx="8229600" cy="4525963"/>
          </a:xfrm>
        </p:spPr>
        <p:txBody>
          <a:bodyPr/>
          <a:lstStyle/>
          <a:p>
            <a:pPr eaLnBrk="1" hangingPunct="1">
              <a:lnSpc>
                <a:spcPct val="90000"/>
              </a:lnSpc>
            </a:pPr>
            <a:r>
              <a:rPr lang="en-US" altLang="en-US" b="1"/>
              <a:t>Tongue rolling:</a:t>
            </a:r>
            <a:r>
              <a:rPr lang="en-US" altLang="en-US"/>
              <a:t>  Extend your tongue and attempt to roll it into a U-shape longitudinally.  People with this ability have the dominant allele for this trait.  Use T for the dominant allele, and t for recessive allele (see figure).</a:t>
            </a:r>
          </a:p>
          <a:p>
            <a:pPr eaLnBrk="1" hangingPunct="1">
              <a:lnSpc>
                <a:spcPct val="90000"/>
              </a:lnSpc>
            </a:pPr>
            <a:r>
              <a:rPr lang="en-US" altLang="en-US"/>
              <a:t> Tongue-Rolling: Rolling up edges (dominant trait) vs not rolling (recessive) </a:t>
            </a:r>
          </a:p>
          <a:p>
            <a:pPr eaLnBrk="1" hangingPunct="1">
              <a:lnSpc>
                <a:spcPct val="90000"/>
              </a:lnSpc>
            </a:pPr>
            <a:r>
              <a:rPr lang="en-US" altLang="en-US"/>
              <a:t> </a:t>
            </a:r>
          </a:p>
        </p:txBody>
      </p:sp>
      <p:pic>
        <p:nvPicPr>
          <p:cNvPr id="46084" name="Picture 5" descr="tongroll">
            <a:extLst>
              <a:ext uri="{FF2B5EF4-FFF2-40B4-BE49-F238E27FC236}">
                <a16:creationId xmlns:a16="http://schemas.microsoft.com/office/drawing/2014/main" id="{3E1A2D37-6480-4E3C-A5EF-4B2A81AF4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4038601"/>
            <a:ext cx="27146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65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C3B0-C1D9-4752-A738-A0A1C8145340}"/>
              </a:ext>
            </a:extLst>
          </p:cNvPr>
          <p:cNvSpPr>
            <a:spLocks noGrp="1"/>
          </p:cNvSpPr>
          <p:nvPr>
            <p:ph type="title"/>
          </p:nvPr>
        </p:nvSpPr>
        <p:spPr/>
        <p:txBody>
          <a:bodyPr/>
          <a:lstStyle/>
          <a:p>
            <a:r>
              <a:rPr lang="en-US" b="1" dirty="0"/>
              <a:t>                                     Hair</a:t>
            </a:r>
            <a:br>
              <a:rPr lang="en-US" dirty="0"/>
            </a:br>
            <a:r>
              <a:rPr lang="en-US" dirty="0"/>
              <a:t>Naturally Straight            or        Naturally Curly</a:t>
            </a:r>
          </a:p>
        </p:txBody>
      </p:sp>
      <p:pic>
        <p:nvPicPr>
          <p:cNvPr id="5122" name="Picture 2" descr="Image result for curly hair">
            <a:extLst>
              <a:ext uri="{FF2B5EF4-FFF2-40B4-BE49-F238E27FC236}">
                <a16:creationId xmlns:a16="http://schemas.microsoft.com/office/drawing/2014/main" id="{B2C72842-874D-4C31-A5CF-50713E2B8A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3464" y="169068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urly hair">
            <a:extLst>
              <a:ext uri="{FF2B5EF4-FFF2-40B4-BE49-F238E27FC236}">
                <a16:creationId xmlns:a16="http://schemas.microsoft.com/office/drawing/2014/main" id="{02DAB45D-D894-4F27-A3CF-80913FCD0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618" y="179287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urly hair men">
            <a:extLst>
              <a:ext uri="{FF2B5EF4-FFF2-40B4-BE49-F238E27FC236}">
                <a16:creationId xmlns:a16="http://schemas.microsoft.com/office/drawing/2014/main" id="{E11B0B1B-C810-4A42-BA60-23773E4C4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051" y="3935996"/>
            <a:ext cx="1885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curly hair men">
            <a:extLst>
              <a:ext uri="{FF2B5EF4-FFF2-40B4-BE49-F238E27FC236}">
                <a16:creationId xmlns:a16="http://schemas.microsoft.com/office/drawing/2014/main" id="{C906FB13-651B-4150-B6C1-2E35F7C0B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167" y="4038179"/>
            <a:ext cx="17240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naturally straight hair">
            <a:extLst>
              <a:ext uri="{FF2B5EF4-FFF2-40B4-BE49-F238E27FC236}">
                <a16:creationId xmlns:a16="http://schemas.microsoft.com/office/drawing/2014/main" id="{A103BF7E-0844-4FBD-BCF7-E5709BC67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73" y="4081041"/>
            <a:ext cx="1781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naturally straight hair-girls">
            <a:extLst>
              <a:ext uri="{FF2B5EF4-FFF2-40B4-BE49-F238E27FC236}">
                <a16:creationId xmlns:a16="http://schemas.microsoft.com/office/drawing/2014/main" id="{B0D41E1E-FF91-4AE2-9ABE-F399B0CB7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4474" y="183832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naturally straight hair-girls">
            <a:extLst>
              <a:ext uri="{FF2B5EF4-FFF2-40B4-BE49-F238E27FC236}">
                <a16:creationId xmlns:a16="http://schemas.microsoft.com/office/drawing/2014/main" id="{91E127B1-04C5-412F-A5E8-415E9EB117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202" y="3854311"/>
            <a:ext cx="2000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naturally straight hair-men">
            <a:extLst>
              <a:ext uri="{FF2B5EF4-FFF2-40B4-BE49-F238E27FC236}">
                <a16:creationId xmlns:a16="http://schemas.microsoft.com/office/drawing/2014/main" id="{811226B1-A13D-4DB0-8DFB-1B75E452F5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328" y="1642641"/>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1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6703-8B26-433A-B8AA-BDBE1D86DE76}"/>
              </a:ext>
            </a:extLst>
          </p:cNvPr>
          <p:cNvSpPr>
            <a:spLocks noGrp="1"/>
          </p:cNvSpPr>
          <p:nvPr>
            <p:ph type="title"/>
          </p:nvPr>
        </p:nvSpPr>
        <p:spPr/>
        <p:txBody>
          <a:bodyPr/>
          <a:lstStyle/>
          <a:p>
            <a:r>
              <a:rPr lang="en-US" dirty="0"/>
              <a:t>Dimple in Chin</a:t>
            </a:r>
          </a:p>
        </p:txBody>
      </p:sp>
      <p:pic>
        <p:nvPicPr>
          <p:cNvPr id="4098" name="Picture 2" descr="Image result for dimple in chin">
            <a:extLst>
              <a:ext uri="{FF2B5EF4-FFF2-40B4-BE49-F238E27FC236}">
                <a16:creationId xmlns:a16="http://schemas.microsoft.com/office/drawing/2014/main" id="{5CCE2F7E-25FC-4A7F-A8AD-E71E327370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0194" y="3843579"/>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imple in chin">
            <a:extLst>
              <a:ext uri="{FF2B5EF4-FFF2-40B4-BE49-F238E27FC236}">
                <a16:creationId xmlns:a16="http://schemas.microsoft.com/office/drawing/2014/main" id="{90A18BD5-C396-4342-8189-D81989AAB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798" y="1451537"/>
            <a:ext cx="51054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imple in chin">
            <a:extLst>
              <a:ext uri="{FF2B5EF4-FFF2-40B4-BE49-F238E27FC236}">
                <a16:creationId xmlns:a16="http://schemas.microsoft.com/office/drawing/2014/main" id="{685B960C-6D99-40F6-97B7-4999E1045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374" y="1685925"/>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dimple in chin">
            <a:extLst>
              <a:ext uri="{FF2B5EF4-FFF2-40B4-BE49-F238E27FC236}">
                <a16:creationId xmlns:a16="http://schemas.microsoft.com/office/drawing/2014/main" id="{68B5A605-B74F-466D-B4C4-067E05FD3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374" y="3649883"/>
            <a:ext cx="17621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4F74-3ACE-4F09-99F5-9AB42C6C50AC}"/>
              </a:ext>
            </a:extLst>
          </p:cNvPr>
          <p:cNvSpPr>
            <a:spLocks noGrp="1"/>
          </p:cNvSpPr>
          <p:nvPr>
            <p:ph type="title"/>
          </p:nvPr>
        </p:nvSpPr>
        <p:spPr/>
        <p:txBody>
          <a:bodyPr/>
          <a:lstStyle/>
          <a:p>
            <a:r>
              <a:rPr lang="en-US" dirty="0"/>
              <a:t>Interlocking Thumbs- </a:t>
            </a:r>
            <a:br>
              <a:rPr lang="en-US" dirty="0"/>
            </a:br>
            <a:r>
              <a:rPr lang="en-US" dirty="0"/>
              <a:t>which is on top (right or left)?</a:t>
            </a:r>
          </a:p>
        </p:txBody>
      </p:sp>
      <p:pic>
        <p:nvPicPr>
          <p:cNvPr id="4" name="Content Placeholder 3">
            <a:extLst>
              <a:ext uri="{FF2B5EF4-FFF2-40B4-BE49-F238E27FC236}">
                <a16:creationId xmlns:a16="http://schemas.microsoft.com/office/drawing/2014/main" id="{6C3D0485-A5C3-4477-8F6B-BC222F572411}"/>
              </a:ext>
            </a:extLst>
          </p:cNvPr>
          <p:cNvPicPr>
            <a:picLocks noGrp="1" noChangeAspect="1"/>
          </p:cNvPicPr>
          <p:nvPr>
            <p:ph idx="1"/>
          </p:nvPr>
        </p:nvPicPr>
        <p:blipFill>
          <a:blip r:embed="rId2"/>
          <a:stretch>
            <a:fillRect/>
          </a:stretch>
        </p:blipFill>
        <p:spPr>
          <a:xfrm>
            <a:off x="3518704" y="1690688"/>
            <a:ext cx="3368474" cy="4783950"/>
          </a:xfrm>
          <a:prstGeom prst="rect">
            <a:avLst/>
          </a:prstGeom>
        </p:spPr>
      </p:pic>
    </p:spTree>
    <p:extLst>
      <p:ext uri="{BB962C8B-B14F-4D97-AF65-F5344CB8AC3E}">
        <p14:creationId xmlns:p14="http://schemas.microsoft.com/office/powerpoint/2010/main" val="384844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9AF6571-7619-4362-B4A4-24568920A6E7}"/>
              </a:ext>
            </a:extLst>
          </p:cNvPr>
          <p:cNvSpPr>
            <a:spLocks noGrp="1" noChangeArrowheads="1"/>
          </p:cNvSpPr>
          <p:nvPr>
            <p:ph type="title"/>
          </p:nvPr>
        </p:nvSpPr>
        <p:spPr/>
        <p:txBody>
          <a:bodyPr/>
          <a:lstStyle/>
          <a:p>
            <a:pPr eaLnBrk="1" hangingPunct="1"/>
            <a:endParaRPr lang="en-US" altLang="en-US"/>
          </a:p>
        </p:txBody>
      </p:sp>
      <p:sp>
        <p:nvSpPr>
          <p:cNvPr id="61443" name="Rectangle 3">
            <a:extLst>
              <a:ext uri="{FF2B5EF4-FFF2-40B4-BE49-F238E27FC236}">
                <a16:creationId xmlns:a16="http://schemas.microsoft.com/office/drawing/2014/main" id="{F8BB9F83-3B7C-4ECC-A1C4-EA8EFB2FFFF9}"/>
              </a:ext>
            </a:extLst>
          </p:cNvPr>
          <p:cNvSpPr>
            <a:spLocks noGrp="1" noChangeArrowheads="1"/>
          </p:cNvSpPr>
          <p:nvPr>
            <p:ph type="body" idx="1"/>
          </p:nvPr>
        </p:nvSpPr>
        <p:spPr/>
        <p:txBody>
          <a:bodyPr/>
          <a:lstStyle/>
          <a:p>
            <a:pPr eaLnBrk="1" hangingPunct="1"/>
            <a:r>
              <a:rPr lang="en-US" altLang="en-US" b="1"/>
              <a:t>Interlocking fingers:</a:t>
            </a:r>
            <a:r>
              <a:rPr lang="en-US" altLang="en-US"/>
              <a:t>  Clasp your hands together by interlocking your fingers.  Now observe your clasped hands.  Which thumb is uppermost?  If the left thumb is uppermost, you possess a dominant allele (I) for this trait.  If you clasped your right over your left thumb, you are illustrating the homozygous recessive (ii) phenotype. </a:t>
            </a:r>
          </a:p>
        </p:txBody>
      </p:sp>
    </p:spTree>
    <p:extLst>
      <p:ext uri="{BB962C8B-B14F-4D97-AF65-F5344CB8AC3E}">
        <p14:creationId xmlns:p14="http://schemas.microsoft.com/office/powerpoint/2010/main" val="178907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107A1E8-3F7A-4538-B92C-13FDC0B392E8}"/>
              </a:ext>
            </a:extLst>
          </p:cNvPr>
          <p:cNvSpPr>
            <a:spLocks noGrp="1" noChangeArrowheads="1"/>
          </p:cNvSpPr>
          <p:nvPr>
            <p:ph type="title"/>
          </p:nvPr>
        </p:nvSpPr>
        <p:spPr/>
        <p:txBody>
          <a:bodyPr/>
          <a:lstStyle/>
          <a:p>
            <a:pPr eaLnBrk="1" hangingPunct="1"/>
            <a:endParaRPr lang="en-US" altLang="en-US"/>
          </a:p>
        </p:txBody>
      </p:sp>
      <p:sp>
        <p:nvSpPr>
          <p:cNvPr id="47107" name="Rectangle 3">
            <a:extLst>
              <a:ext uri="{FF2B5EF4-FFF2-40B4-BE49-F238E27FC236}">
                <a16:creationId xmlns:a16="http://schemas.microsoft.com/office/drawing/2014/main" id="{9A12E528-BB66-447F-9DAC-654C445A7758}"/>
              </a:ext>
            </a:extLst>
          </p:cNvPr>
          <p:cNvSpPr>
            <a:spLocks noGrp="1" noChangeArrowheads="1"/>
          </p:cNvSpPr>
          <p:nvPr>
            <p:ph type="body" idx="1"/>
          </p:nvPr>
        </p:nvSpPr>
        <p:spPr>
          <a:xfrm>
            <a:off x="1981200" y="457201"/>
            <a:ext cx="8229600" cy="4525963"/>
          </a:xfrm>
        </p:spPr>
        <p:txBody>
          <a:bodyPr/>
          <a:lstStyle/>
          <a:p>
            <a:pPr eaLnBrk="1" hangingPunct="1"/>
            <a:r>
              <a:rPr lang="en-US" altLang="en-US" b="1"/>
              <a:t>Attached earlobes:</a:t>
            </a:r>
            <a:r>
              <a:rPr lang="en-US" altLang="en-US"/>
              <a:t>  Have your lab partner examine your earlobes.  If no portion of the lobe hangs free inferior to its point of attachment to the head, you are homozygous recessive (ee) for attached earlobes.  If part of the lobe hangs free below the point of attachment, you possess at least one dominant gene (E) (see figure).</a:t>
            </a:r>
          </a:p>
          <a:p>
            <a:pPr eaLnBrk="1" hangingPunct="1"/>
            <a:r>
              <a:rPr lang="en-US" altLang="en-US"/>
              <a:t> </a:t>
            </a:r>
          </a:p>
        </p:txBody>
      </p:sp>
      <p:pic>
        <p:nvPicPr>
          <p:cNvPr id="47108" name="Picture 5" descr="ear">
            <a:extLst>
              <a:ext uri="{FF2B5EF4-FFF2-40B4-BE49-F238E27FC236}">
                <a16:creationId xmlns:a16="http://schemas.microsoft.com/office/drawing/2014/main" id="{6B0A1838-9C75-4C83-9B53-3C772D60A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54438"/>
            <a:ext cx="35814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77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FBBA750-B94F-4724-AC1A-B0F8DDB265F3}"/>
              </a:ext>
            </a:extLst>
          </p:cNvPr>
          <p:cNvSpPr>
            <a:spLocks noGrp="1" noChangeArrowheads="1"/>
          </p:cNvSpPr>
          <p:nvPr>
            <p:ph type="title"/>
          </p:nvPr>
        </p:nvSpPr>
        <p:spPr>
          <a:xfrm>
            <a:off x="1981200" y="274638"/>
            <a:ext cx="8229600" cy="106362"/>
          </a:xfrm>
        </p:spPr>
        <p:txBody>
          <a:bodyPr>
            <a:normAutofit fontScale="90000"/>
          </a:bodyPr>
          <a:lstStyle/>
          <a:p>
            <a:pPr eaLnBrk="1" hangingPunct="1"/>
            <a:endParaRPr lang="en-US" altLang="en-US" sz="4000"/>
          </a:p>
        </p:txBody>
      </p:sp>
      <p:sp>
        <p:nvSpPr>
          <p:cNvPr id="48131" name="Rectangle 3">
            <a:extLst>
              <a:ext uri="{FF2B5EF4-FFF2-40B4-BE49-F238E27FC236}">
                <a16:creationId xmlns:a16="http://schemas.microsoft.com/office/drawing/2014/main" id="{FBD20F01-31AA-426E-B5B1-4EB5FF202A97}"/>
              </a:ext>
            </a:extLst>
          </p:cNvPr>
          <p:cNvSpPr>
            <a:spLocks noGrp="1" noChangeArrowheads="1"/>
          </p:cNvSpPr>
          <p:nvPr>
            <p:ph type="body" idx="1"/>
          </p:nvPr>
        </p:nvSpPr>
        <p:spPr>
          <a:xfrm>
            <a:off x="1828800" y="457201"/>
            <a:ext cx="8229600" cy="4525963"/>
          </a:xfrm>
        </p:spPr>
        <p:txBody>
          <a:bodyPr/>
          <a:lstStyle/>
          <a:p>
            <a:pPr eaLnBrk="1" hangingPunct="1"/>
            <a:r>
              <a:rPr lang="en-US" altLang="en-US" b="1"/>
              <a:t>Darwin's tubercle</a:t>
            </a:r>
            <a:r>
              <a:rPr lang="en-US" altLang="en-US"/>
              <a:t> is a congenital ear condition which often presents as a thickening on the </a:t>
            </a:r>
            <a:r>
              <a:rPr lang="en-US" altLang="en-US">
                <a:hlinkClick r:id="rId2" tooltip="Helix (ear)"/>
              </a:rPr>
              <a:t>helix</a:t>
            </a:r>
            <a:r>
              <a:rPr lang="en-US" altLang="en-US"/>
              <a:t> at the junction of the upper and middle thirds. The feature is present in approximately 10.4% of the population.</a:t>
            </a:r>
          </a:p>
        </p:txBody>
      </p:sp>
      <p:pic>
        <p:nvPicPr>
          <p:cNvPr id="48132" name="Picture 6" descr="Darwin-s-tubercle">
            <a:extLst>
              <a:ext uri="{FF2B5EF4-FFF2-40B4-BE49-F238E27FC236}">
                <a16:creationId xmlns:a16="http://schemas.microsoft.com/office/drawing/2014/main" id="{B9557B00-EF3A-49F8-8FE6-550034C36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1800"/>
            <a:ext cx="54864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78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0444-12DC-401D-B203-42F7B0F93EFB}"/>
              </a:ext>
            </a:extLst>
          </p:cNvPr>
          <p:cNvSpPr>
            <a:spLocks noGrp="1"/>
          </p:cNvSpPr>
          <p:nvPr>
            <p:ph type="title"/>
          </p:nvPr>
        </p:nvSpPr>
        <p:spPr/>
        <p:txBody>
          <a:bodyPr/>
          <a:lstStyle/>
          <a:p>
            <a:r>
              <a:rPr lang="en-US" dirty="0"/>
              <a:t>Hitchhiker’s Thumb</a:t>
            </a:r>
          </a:p>
        </p:txBody>
      </p:sp>
      <p:pic>
        <p:nvPicPr>
          <p:cNvPr id="5" name="Content Placeholder 4">
            <a:extLst>
              <a:ext uri="{FF2B5EF4-FFF2-40B4-BE49-F238E27FC236}">
                <a16:creationId xmlns:a16="http://schemas.microsoft.com/office/drawing/2014/main" id="{ABBA75E1-1F39-49F0-A531-C29C98BAB483}"/>
              </a:ext>
            </a:extLst>
          </p:cNvPr>
          <p:cNvPicPr>
            <a:picLocks noGrp="1" noChangeAspect="1"/>
          </p:cNvPicPr>
          <p:nvPr>
            <p:ph idx="1"/>
          </p:nvPr>
        </p:nvPicPr>
        <p:blipFill>
          <a:blip r:embed="rId2"/>
          <a:stretch>
            <a:fillRect/>
          </a:stretch>
        </p:blipFill>
        <p:spPr>
          <a:xfrm>
            <a:off x="838199" y="1690687"/>
            <a:ext cx="5944565" cy="4574529"/>
          </a:xfrm>
          <a:prstGeom prst="rect">
            <a:avLst/>
          </a:prstGeom>
        </p:spPr>
      </p:pic>
    </p:spTree>
    <p:extLst>
      <p:ext uri="{BB962C8B-B14F-4D97-AF65-F5344CB8AC3E}">
        <p14:creationId xmlns:p14="http://schemas.microsoft.com/office/powerpoint/2010/main" val="398456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6FE9-84A6-40A2-98F4-276B249F648C}"/>
              </a:ext>
            </a:extLst>
          </p:cNvPr>
          <p:cNvSpPr>
            <a:spLocks noGrp="1"/>
          </p:cNvSpPr>
          <p:nvPr>
            <p:ph type="title"/>
          </p:nvPr>
        </p:nvSpPr>
        <p:spPr/>
        <p:txBody>
          <a:bodyPr/>
          <a:lstStyle/>
          <a:p>
            <a:r>
              <a:rPr lang="en-US" dirty="0"/>
              <a:t>Relative finger length	</a:t>
            </a:r>
          </a:p>
        </p:txBody>
      </p:sp>
      <p:sp>
        <p:nvSpPr>
          <p:cNvPr id="3" name="Content Placeholder 2">
            <a:extLst>
              <a:ext uri="{FF2B5EF4-FFF2-40B4-BE49-F238E27FC236}">
                <a16:creationId xmlns:a16="http://schemas.microsoft.com/office/drawing/2014/main" id="{FE237C22-3237-4D1B-BFBB-1F3FF1493563}"/>
              </a:ext>
            </a:extLst>
          </p:cNvPr>
          <p:cNvSpPr>
            <a:spLocks noGrp="1"/>
          </p:cNvSpPr>
          <p:nvPr>
            <p:ph idx="1"/>
          </p:nvPr>
        </p:nvSpPr>
        <p:spPr/>
        <p:txBody>
          <a:bodyPr/>
          <a:lstStyle/>
          <a:p>
            <a:r>
              <a:rPr lang="en-US" dirty="0"/>
              <a:t>Which is the longest finger on your hand besides your middle finger?</a:t>
            </a:r>
          </a:p>
          <a:p>
            <a:endParaRPr lang="en-US" dirty="0"/>
          </a:p>
        </p:txBody>
      </p:sp>
      <p:pic>
        <p:nvPicPr>
          <p:cNvPr id="4" name="Picture 3">
            <a:extLst>
              <a:ext uri="{FF2B5EF4-FFF2-40B4-BE49-F238E27FC236}">
                <a16:creationId xmlns:a16="http://schemas.microsoft.com/office/drawing/2014/main" id="{A9984F4F-1324-4A67-9639-53C77C9E2847}"/>
              </a:ext>
            </a:extLst>
          </p:cNvPr>
          <p:cNvPicPr>
            <a:picLocks noChangeAspect="1"/>
          </p:cNvPicPr>
          <p:nvPr/>
        </p:nvPicPr>
        <p:blipFill>
          <a:blip r:embed="rId2"/>
          <a:stretch>
            <a:fillRect/>
          </a:stretch>
        </p:blipFill>
        <p:spPr>
          <a:xfrm>
            <a:off x="1161286" y="2647950"/>
            <a:ext cx="6396802" cy="3417184"/>
          </a:xfrm>
          <a:prstGeom prst="rect">
            <a:avLst/>
          </a:prstGeom>
        </p:spPr>
      </p:pic>
    </p:spTree>
    <p:extLst>
      <p:ext uri="{BB962C8B-B14F-4D97-AF65-F5344CB8AC3E}">
        <p14:creationId xmlns:p14="http://schemas.microsoft.com/office/powerpoint/2010/main" val="247472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19B0720-8FBD-43EE-AF26-39976377A26F}"/>
              </a:ext>
            </a:extLst>
          </p:cNvPr>
          <p:cNvSpPr>
            <a:spLocks noGrp="1" noChangeArrowheads="1"/>
          </p:cNvSpPr>
          <p:nvPr>
            <p:ph type="title"/>
          </p:nvPr>
        </p:nvSpPr>
        <p:spPr/>
        <p:txBody>
          <a:bodyPr/>
          <a:lstStyle/>
          <a:p>
            <a:pPr eaLnBrk="1" hangingPunct="1"/>
            <a:endParaRPr lang="en-US" altLang="en-US"/>
          </a:p>
        </p:txBody>
      </p:sp>
      <p:sp>
        <p:nvSpPr>
          <p:cNvPr id="49155" name="Rectangle 3">
            <a:extLst>
              <a:ext uri="{FF2B5EF4-FFF2-40B4-BE49-F238E27FC236}">
                <a16:creationId xmlns:a16="http://schemas.microsoft.com/office/drawing/2014/main" id="{213737CF-536A-47FC-8659-C3749C79DB96}"/>
              </a:ext>
            </a:extLst>
          </p:cNvPr>
          <p:cNvSpPr>
            <a:spLocks noGrp="1" noChangeArrowheads="1"/>
          </p:cNvSpPr>
          <p:nvPr>
            <p:ph type="body" idx="1"/>
          </p:nvPr>
        </p:nvSpPr>
        <p:spPr/>
        <p:txBody>
          <a:bodyPr/>
          <a:lstStyle/>
          <a:p>
            <a:pPr eaLnBrk="1" hangingPunct="1"/>
            <a:r>
              <a:rPr lang="en-US" altLang="en-US" b="1"/>
              <a:t>Dimpled cheeks:</a:t>
            </a:r>
            <a:r>
              <a:rPr lang="en-US" altLang="en-US"/>
              <a:t>  The presence of dimples in one or both cheeks is due to a dominant gene (D).  Absence of dimples indicates the homozygous recessive condition (dd) </a:t>
            </a:r>
          </a:p>
        </p:txBody>
      </p:sp>
      <p:pic>
        <p:nvPicPr>
          <p:cNvPr id="2" name="Picture 1">
            <a:extLst>
              <a:ext uri="{FF2B5EF4-FFF2-40B4-BE49-F238E27FC236}">
                <a16:creationId xmlns:a16="http://schemas.microsoft.com/office/drawing/2014/main" id="{A209009B-22B3-4CA8-8F7C-EF8FDE79C89F}"/>
              </a:ext>
            </a:extLst>
          </p:cNvPr>
          <p:cNvPicPr>
            <a:picLocks noChangeAspect="1"/>
          </p:cNvPicPr>
          <p:nvPr/>
        </p:nvPicPr>
        <p:blipFill>
          <a:blip r:embed="rId2"/>
          <a:stretch>
            <a:fillRect/>
          </a:stretch>
        </p:blipFill>
        <p:spPr>
          <a:xfrm>
            <a:off x="993071" y="3309937"/>
            <a:ext cx="3223306" cy="3001963"/>
          </a:xfrm>
          <a:prstGeom prst="rect">
            <a:avLst/>
          </a:prstGeom>
        </p:spPr>
      </p:pic>
      <p:pic>
        <p:nvPicPr>
          <p:cNvPr id="3" name="Picture 2">
            <a:extLst>
              <a:ext uri="{FF2B5EF4-FFF2-40B4-BE49-F238E27FC236}">
                <a16:creationId xmlns:a16="http://schemas.microsoft.com/office/drawing/2014/main" id="{C03601FC-C2E0-4FD0-8D5C-185907C83B3C}"/>
              </a:ext>
            </a:extLst>
          </p:cNvPr>
          <p:cNvPicPr>
            <a:picLocks noChangeAspect="1"/>
          </p:cNvPicPr>
          <p:nvPr/>
        </p:nvPicPr>
        <p:blipFill>
          <a:blip r:embed="rId3"/>
          <a:stretch>
            <a:fillRect/>
          </a:stretch>
        </p:blipFill>
        <p:spPr>
          <a:xfrm>
            <a:off x="4786312" y="3633787"/>
            <a:ext cx="4068321" cy="2707283"/>
          </a:xfrm>
          <a:prstGeom prst="rect">
            <a:avLst/>
          </a:prstGeom>
        </p:spPr>
      </p:pic>
    </p:spTree>
    <p:extLst>
      <p:ext uri="{BB962C8B-B14F-4D97-AF65-F5344CB8AC3E}">
        <p14:creationId xmlns:p14="http://schemas.microsoft.com/office/powerpoint/2010/main" val="150026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771C586-004D-42E7-B787-A7185550AFB0}"/>
              </a:ext>
            </a:extLst>
          </p:cNvPr>
          <p:cNvSpPr>
            <a:spLocks noGrp="1" noChangeArrowheads="1"/>
          </p:cNvSpPr>
          <p:nvPr>
            <p:ph type="title"/>
          </p:nvPr>
        </p:nvSpPr>
        <p:spPr>
          <a:xfrm>
            <a:off x="1981200" y="274638"/>
            <a:ext cx="8229600" cy="1477962"/>
          </a:xfrm>
        </p:spPr>
        <p:txBody>
          <a:bodyPr/>
          <a:lstStyle/>
          <a:p>
            <a:pPr eaLnBrk="1" hangingPunct="1"/>
            <a:r>
              <a:rPr lang="en-US" altLang="en-US" sz="4000"/>
              <a:t>A </a:t>
            </a:r>
            <a:r>
              <a:rPr lang="en-US" altLang="en-US" sz="4000" b="1"/>
              <a:t>widow's peak</a:t>
            </a:r>
            <a:r>
              <a:rPr lang="en-US" altLang="en-US" sz="4000"/>
              <a:t> is a distinct point in the hairline in the center of the forehead. </a:t>
            </a:r>
          </a:p>
        </p:txBody>
      </p:sp>
      <p:sp>
        <p:nvSpPr>
          <p:cNvPr id="50179" name="Rectangle 3">
            <a:extLst>
              <a:ext uri="{FF2B5EF4-FFF2-40B4-BE49-F238E27FC236}">
                <a16:creationId xmlns:a16="http://schemas.microsoft.com/office/drawing/2014/main" id="{B8977E6C-9C32-4ABA-97F1-DE61E2E5EDFD}"/>
              </a:ext>
            </a:extLst>
          </p:cNvPr>
          <p:cNvSpPr>
            <a:spLocks noGrp="1" noChangeArrowheads="1"/>
          </p:cNvSpPr>
          <p:nvPr>
            <p:ph type="body" idx="1"/>
          </p:nvPr>
        </p:nvSpPr>
        <p:spPr/>
        <p:txBody>
          <a:bodyPr/>
          <a:lstStyle/>
          <a:p>
            <a:pPr eaLnBrk="1" hangingPunct="1">
              <a:buFontTx/>
              <a:buNone/>
            </a:pPr>
            <a:endParaRPr lang="en-US" altLang="en-US"/>
          </a:p>
        </p:txBody>
      </p:sp>
      <p:pic>
        <p:nvPicPr>
          <p:cNvPr id="50180" name="Picture 5" descr="File:Widowspeak.jpg">
            <a:hlinkClick r:id="rId2"/>
            <a:extLst>
              <a:ext uri="{FF2B5EF4-FFF2-40B4-BE49-F238E27FC236}">
                <a16:creationId xmlns:a16="http://schemas.microsoft.com/office/drawing/2014/main" id="{DAEA3DC4-FC4F-4B9A-9A51-4ABC2A8CA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67000"/>
            <a:ext cx="3036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File:Forhead 01 ies.jpg">
            <a:hlinkClick r:id="rId4"/>
            <a:extLst>
              <a:ext uri="{FF2B5EF4-FFF2-40B4-BE49-F238E27FC236}">
                <a16:creationId xmlns:a16="http://schemas.microsoft.com/office/drawing/2014/main" id="{309BC6D6-D50F-4A95-8C30-B61A4D3D1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2201"/>
            <a:ext cx="44958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56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AB25721-570A-4361-9A38-F82DDF24D639}"/>
              </a:ext>
            </a:extLst>
          </p:cNvPr>
          <p:cNvSpPr>
            <a:spLocks noGrp="1" noChangeArrowheads="1"/>
          </p:cNvSpPr>
          <p:nvPr>
            <p:ph type="title"/>
          </p:nvPr>
        </p:nvSpPr>
        <p:spPr/>
        <p:txBody>
          <a:bodyPr/>
          <a:lstStyle/>
          <a:p>
            <a:pPr eaLnBrk="1" hangingPunct="1"/>
            <a:endParaRPr lang="en-US" altLang="en-US"/>
          </a:p>
        </p:txBody>
      </p:sp>
      <p:sp>
        <p:nvSpPr>
          <p:cNvPr id="51203" name="Rectangle 3">
            <a:extLst>
              <a:ext uri="{FF2B5EF4-FFF2-40B4-BE49-F238E27FC236}">
                <a16:creationId xmlns:a16="http://schemas.microsoft.com/office/drawing/2014/main" id="{11DE3D16-BB00-4C06-8543-464AA75F4DDE}"/>
              </a:ext>
            </a:extLst>
          </p:cNvPr>
          <p:cNvSpPr>
            <a:spLocks noGrp="1" noChangeArrowheads="1"/>
          </p:cNvSpPr>
          <p:nvPr>
            <p:ph type="body" idx="1"/>
          </p:nvPr>
        </p:nvSpPr>
        <p:spPr/>
        <p:txBody>
          <a:bodyPr/>
          <a:lstStyle/>
          <a:p>
            <a:pPr eaLnBrk="1" hangingPunct="1">
              <a:lnSpc>
                <a:spcPct val="90000"/>
              </a:lnSpc>
            </a:pPr>
            <a:r>
              <a:rPr lang="en-US" altLang="en-US" b="1"/>
              <a:t>Bent little finger:</a:t>
            </a:r>
            <a:r>
              <a:rPr lang="en-US" altLang="en-US"/>
              <a:t>  Examine your little finger on each hand.  If its terminal phalanx angles toward the ring finger, you are dominant for this trait.  If one or both terminal digits are essentially straight, you are homozygous recessive for the trait.  Use L for the dominant allele and l for the recessive allele.</a:t>
            </a:r>
          </a:p>
          <a:p>
            <a:pPr eaLnBrk="1" hangingPunct="1">
              <a:lnSpc>
                <a:spcPct val="90000"/>
              </a:lnSpc>
            </a:pPr>
            <a:r>
              <a:rPr lang="en-US" altLang="en-US"/>
              <a:t> </a:t>
            </a:r>
          </a:p>
        </p:txBody>
      </p:sp>
      <p:pic>
        <p:nvPicPr>
          <p:cNvPr id="2" name="Picture 1">
            <a:extLst>
              <a:ext uri="{FF2B5EF4-FFF2-40B4-BE49-F238E27FC236}">
                <a16:creationId xmlns:a16="http://schemas.microsoft.com/office/drawing/2014/main" id="{A2F9B882-59D1-4244-A900-E0CB4F45A712}"/>
              </a:ext>
            </a:extLst>
          </p:cNvPr>
          <p:cNvPicPr>
            <a:picLocks noChangeAspect="1"/>
          </p:cNvPicPr>
          <p:nvPr/>
        </p:nvPicPr>
        <p:blipFill>
          <a:blip r:embed="rId2"/>
          <a:stretch>
            <a:fillRect/>
          </a:stretch>
        </p:blipFill>
        <p:spPr>
          <a:xfrm>
            <a:off x="1221009" y="3902075"/>
            <a:ext cx="1809750" cy="2409825"/>
          </a:xfrm>
          <a:prstGeom prst="rect">
            <a:avLst/>
          </a:prstGeom>
        </p:spPr>
      </p:pic>
      <p:pic>
        <p:nvPicPr>
          <p:cNvPr id="3" name="Picture 2">
            <a:extLst>
              <a:ext uri="{FF2B5EF4-FFF2-40B4-BE49-F238E27FC236}">
                <a16:creationId xmlns:a16="http://schemas.microsoft.com/office/drawing/2014/main" id="{AB2610C9-A0A6-4FDB-903C-C67D096DEFA3}"/>
              </a:ext>
            </a:extLst>
          </p:cNvPr>
          <p:cNvPicPr>
            <a:picLocks noChangeAspect="1"/>
          </p:cNvPicPr>
          <p:nvPr/>
        </p:nvPicPr>
        <p:blipFill>
          <a:blip r:embed="rId3"/>
          <a:stretch>
            <a:fillRect/>
          </a:stretch>
        </p:blipFill>
        <p:spPr>
          <a:xfrm>
            <a:off x="5480492" y="3440493"/>
            <a:ext cx="4091771" cy="3014989"/>
          </a:xfrm>
          <a:prstGeom prst="rect">
            <a:avLst/>
          </a:prstGeom>
        </p:spPr>
      </p:pic>
    </p:spTree>
    <p:extLst>
      <p:ext uri="{BB962C8B-B14F-4D97-AF65-F5344CB8AC3E}">
        <p14:creationId xmlns:p14="http://schemas.microsoft.com/office/powerpoint/2010/main" val="1014914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291</Words>
  <Application>Microsoft Office PowerPoint</Application>
  <PresentationFormat>Widescreen</PresentationFormat>
  <Paragraphs>34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Hitchhiker’s Thumb</vt:lpstr>
      <vt:lpstr>Relative finger length </vt:lpstr>
      <vt:lpstr>PowerPoint Presentation</vt:lpstr>
      <vt:lpstr>A widow's peak is a distinct point in the hairline in the center of the forehead. </vt:lpstr>
      <vt:lpstr>PowerPoint Presentation</vt:lpstr>
      <vt:lpstr>Webbing</vt:lpstr>
      <vt:lpstr>PowerPoint Presentation</vt:lpstr>
      <vt:lpstr>PowerPoint Presentation</vt:lpstr>
      <vt:lpstr>Whirl  (which way your hair spins) -clockwise or counter-clockwise</vt:lpstr>
      <vt:lpstr>PowerPoint Presentation</vt:lpstr>
      <vt:lpstr>Nose – Broad(wide)    or             narrow</vt:lpstr>
      <vt:lpstr>    Lips Thin      Thick</vt:lpstr>
      <vt:lpstr>A, B, AB, and O,</vt:lpstr>
      <vt:lpstr>Longest Toe</vt:lpstr>
      <vt:lpstr>PowerPoint Presentation</vt:lpstr>
      <vt:lpstr>                                     Hair Naturally Straight            or        Naturally Curly</vt:lpstr>
      <vt:lpstr>Dimple in Chin</vt:lpstr>
      <vt:lpstr>Interlocking Thumbs-  which is on top (right or left)?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Stacia Ericsson</dc:creator>
  <cp:lastModifiedBy>Stacia Ericsson</cp:lastModifiedBy>
  <cp:revision>6</cp:revision>
  <dcterms:created xsi:type="dcterms:W3CDTF">2017-10-03T20:50:25Z</dcterms:created>
  <dcterms:modified xsi:type="dcterms:W3CDTF">2018-10-04T19:12:57Z</dcterms:modified>
</cp:coreProperties>
</file>