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5" r:id="rId10"/>
    <p:sldId id="266" r:id="rId11"/>
    <p:sldId id="267" r:id="rId12"/>
    <p:sldId id="263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67FB0-C815-44C7-9DAA-CD4F8E925C94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7A63-C2B3-44A6-A821-8D2655147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635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67FB0-C815-44C7-9DAA-CD4F8E925C94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7A63-C2B3-44A6-A821-8D2655147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18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67FB0-C815-44C7-9DAA-CD4F8E925C94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7A63-C2B3-44A6-A821-8D2655147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365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67FB0-C815-44C7-9DAA-CD4F8E925C94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7A63-C2B3-44A6-A821-8D2655147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32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67FB0-C815-44C7-9DAA-CD4F8E925C94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7A63-C2B3-44A6-A821-8D2655147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94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67FB0-C815-44C7-9DAA-CD4F8E925C94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7A63-C2B3-44A6-A821-8D2655147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810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67FB0-C815-44C7-9DAA-CD4F8E925C94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7A63-C2B3-44A6-A821-8D2655147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207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67FB0-C815-44C7-9DAA-CD4F8E925C94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7A63-C2B3-44A6-A821-8D2655147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386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67FB0-C815-44C7-9DAA-CD4F8E925C94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7A63-C2B3-44A6-A821-8D2655147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41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67FB0-C815-44C7-9DAA-CD4F8E925C94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7A63-C2B3-44A6-A821-8D2655147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684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67FB0-C815-44C7-9DAA-CD4F8E925C94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7A63-C2B3-44A6-A821-8D2655147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444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67FB0-C815-44C7-9DAA-CD4F8E925C94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57A63-C2B3-44A6-A821-8D2655147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894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Mitosis/Meiosis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56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histology-world.com/photoalbum/albums/userpics/normal_ITC_Interphase_Cop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57200"/>
            <a:ext cx="6781800" cy="579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362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2200" y="1981200"/>
            <a:ext cx="4876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interphase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33019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219200"/>
            <a:ext cx="5867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/>
              <a:t>List the stages of mitosis in order.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82145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609600"/>
            <a:ext cx="7315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AutoNum type="arabicPeriod"/>
            </a:pPr>
            <a:r>
              <a:rPr lang="en-US" sz="7200" dirty="0" smtClean="0">
                <a:solidFill>
                  <a:srgbClr val="FF0000"/>
                </a:solidFill>
              </a:rPr>
              <a:t>I</a:t>
            </a:r>
            <a:r>
              <a:rPr lang="en-US" sz="7200" dirty="0" smtClean="0"/>
              <a:t>nterphase</a:t>
            </a:r>
          </a:p>
          <a:p>
            <a:pPr marL="1143000" indent="-1143000">
              <a:buAutoNum type="arabicPeriod"/>
            </a:pPr>
            <a:r>
              <a:rPr lang="en-US" sz="7200" dirty="0" smtClean="0">
                <a:solidFill>
                  <a:srgbClr val="FF0000"/>
                </a:solidFill>
              </a:rPr>
              <a:t>P</a:t>
            </a:r>
            <a:r>
              <a:rPr lang="en-US" sz="7200" dirty="0" smtClean="0"/>
              <a:t>rophase</a:t>
            </a:r>
          </a:p>
          <a:p>
            <a:pPr marL="1143000" indent="-1143000">
              <a:buAutoNum type="arabicPeriod"/>
            </a:pPr>
            <a:r>
              <a:rPr lang="en-US" sz="7200" dirty="0" smtClean="0">
                <a:solidFill>
                  <a:srgbClr val="FF0000"/>
                </a:solidFill>
              </a:rPr>
              <a:t>M</a:t>
            </a:r>
            <a:r>
              <a:rPr lang="en-US" sz="7200" dirty="0" smtClean="0"/>
              <a:t>etaphase</a:t>
            </a:r>
          </a:p>
          <a:p>
            <a:pPr marL="1143000" indent="-1143000">
              <a:buAutoNum type="arabicPeriod"/>
            </a:pPr>
            <a:r>
              <a:rPr lang="en-US" sz="7200" dirty="0" smtClean="0">
                <a:solidFill>
                  <a:srgbClr val="FF0000"/>
                </a:solidFill>
              </a:rPr>
              <a:t>A</a:t>
            </a:r>
            <a:r>
              <a:rPr lang="en-US" sz="7200" dirty="0" smtClean="0"/>
              <a:t>naphase</a:t>
            </a:r>
          </a:p>
          <a:p>
            <a:pPr marL="1143000" indent="-1143000">
              <a:buAutoNum type="arabicPeriod"/>
            </a:pPr>
            <a:r>
              <a:rPr lang="en-US" sz="7200" dirty="0" err="1" smtClean="0">
                <a:solidFill>
                  <a:srgbClr val="FF0000"/>
                </a:solidFill>
              </a:rPr>
              <a:t>T</a:t>
            </a:r>
            <a:r>
              <a:rPr lang="en-US" sz="7200" dirty="0" err="1" smtClean="0"/>
              <a:t>elophase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67339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0236"/>
            <a:ext cx="88392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Identify what phase of mitosis is being described.</a:t>
            </a:r>
          </a:p>
          <a:p>
            <a:endParaRPr lang="en-US" sz="4000" dirty="0"/>
          </a:p>
          <a:p>
            <a:pPr marL="742950" indent="-742950">
              <a:buAutoNum type="arabicPeriod"/>
            </a:pPr>
            <a:r>
              <a:rPr lang="en-US" sz="4000" dirty="0" smtClean="0"/>
              <a:t>Chromosomes separate to opposite ends.</a:t>
            </a:r>
          </a:p>
          <a:p>
            <a:pPr marL="742950" indent="-742950">
              <a:buAutoNum type="arabicPeriod"/>
            </a:pPr>
            <a:endParaRPr lang="en-US" sz="4000" dirty="0"/>
          </a:p>
          <a:p>
            <a:pPr marL="742950" indent="-742950">
              <a:buAutoNum type="arabicPeriod"/>
            </a:pPr>
            <a:r>
              <a:rPr lang="en-US" sz="4000" dirty="0" smtClean="0"/>
              <a:t>Chromosomes have doubled and the nuclear membrane is fading.</a:t>
            </a:r>
          </a:p>
          <a:p>
            <a:pPr marL="742950" indent="-742950">
              <a:buAutoNum type="arabicPeriod"/>
            </a:pPr>
            <a:endParaRPr lang="en-US" sz="4000" dirty="0"/>
          </a:p>
          <a:p>
            <a:pPr marL="742950" indent="-742950">
              <a:buAutoNum type="arabicPeriod"/>
            </a:pPr>
            <a:r>
              <a:rPr lang="en-US" sz="4000" dirty="0" err="1" smtClean="0"/>
              <a:t>Cytophasm</a:t>
            </a:r>
            <a:r>
              <a:rPr lang="en-US" sz="4000" dirty="0" smtClean="0"/>
              <a:t> starts to divide into two cells.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0023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1143000"/>
            <a:ext cx="5943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6000" dirty="0" smtClean="0"/>
              <a:t>Anaphase </a:t>
            </a:r>
          </a:p>
          <a:p>
            <a:pPr marL="742950" indent="-742950">
              <a:buAutoNum type="arabicPeriod"/>
            </a:pPr>
            <a:r>
              <a:rPr lang="en-US" sz="6000" dirty="0" smtClean="0"/>
              <a:t>Prophase</a:t>
            </a:r>
          </a:p>
          <a:p>
            <a:pPr marL="742950" indent="-742950">
              <a:buAutoNum type="arabicPeriod"/>
            </a:pPr>
            <a:r>
              <a:rPr lang="en-US" sz="6000" dirty="0" err="1" smtClean="0"/>
              <a:t>telophase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83123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762000"/>
            <a:ext cx="85344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Identify what phase of mitosis is being described.</a:t>
            </a:r>
          </a:p>
          <a:p>
            <a:endParaRPr lang="en-US" sz="4400" dirty="0"/>
          </a:p>
          <a:p>
            <a:r>
              <a:rPr lang="en-US" sz="4400" dirty="0" smtClean="0"/>
              <a:t>4. Cell is growing and daily activities occur.</a:t>
            </a:r>
          </a:p>
          <a:p>
            <a:endParaRPr lang="en-US" sz="4400" dirty="0"/>
          </a:p>
          <a:p>
            <a:r>
              <a:rPr lang="en-US" sz="4400" dirty="0" smtClean="0"/>
              <a:t>5. Chromosomes line up in the center of the cell.</a:t>
            </a:r>
          </a:p>
        </p:txBody>
      </p:sp>
    </p:spTree>
    <p:extLst>
      <p:ext uri="{BB962C8B-B14F-4D97-AF65-F5344CB8AC3E}">
        <p14:creationId xmlns:p14="http://schemas.microsoft.com/office/powerpoint/2010/main" val="335442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990600"/>
            <a:ext cx="6553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4. Interphase</a:t>
            </a:r>
          </a:p>
          <a:p>
            <a:endParaRPr lang="en-US" sz="5400" dirty="0"/>
          </a:p>
          <a:p>
            <a:r>
              <a:rPr lang="en-US" sz="5400" dirty="0" smtClean="0"/>
              <a:t>5. metaphase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77224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838200"/>
            <a:ext cx="75438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The total number of cells in an organism increases as a result of</a:t>
            </a:r>
          </a:p>
          <a:p>
            <a:endParaRPr lang="en-US" sz="4400" dirty="0" smtClean="0"/>
          </a:p>
          <a:p>
            <a:pPr marL="742950" indent="-742950">
              <a:buAutoNum type="alphaLcPeriod"/>
            </a:pPr>
            <a:r>
              <a:rPr lang="en-US" sz="4400" dirty="0" err="1" smtClean="0"/>
              <a:t>Photosysthesis</a:t>
            </a:r>
            <a:endParaRPr lang="en-US" sz="4400" dirty="0" smtClean="0"/>
          </a:p>
          <a:p>
            <a:pPr marL="742950" indent="-742950">
              <a:buAutoNum type="alphaLcPeriod"/>
            </a:pPr>
            <a:r>
              <a:rPr lang="en-US" sz="4400" dirty="0" smtClean="0"/>
              <a:t>Cell division</a:t>
            </a:r>
          </a:p>
          <a:p>
            <a:pPr marL="742950" indent="-742950">
              <a:buAutoNum type="alphaLcPeriod"/>
            </a:pPr>
            <a:r>
              <a:rPr lang="en-US" sz="4400" dirty="0" smtClean="0"/>
              <a:t>Fermentation</a:t>
            </a:r>
          </a:p>
          <a:p>
            <a:pPr marL="742950" indent="-742950">
              <a:buAutoNum type="alphaLcPeriod"/>
            </a:pPr>
            <a:r>
              <a:rPr lang="en-US" sz="4400" dirty="0" smtClean="0"/>
              <a:t>respiration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11238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1526696"/>
            <a:ext cx="662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Cell division</a:t>
            </a:r>
          </a:p>
        </p:txBody>
      </p:sp>
    </p:spTree>
    <p:extLst>
      <p:ext uri="{BB962C8B-B14F-4D97-AF65-F5344CB8AC3E}">
        <p14:creationId xmlns:p14="http://schemas.microsoft.com/office/powerpoint/2010/main" val="411962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612296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Label the following pictures</a:t>
            </a:r>
            <a:endParaRPr lang="en-US" sz="3600" dirty="0"/>
          </a:p>
        </p:txBody>
      </p:sp>
      <p:pic>
        <p:nvPicPr>
          <p:cNvPr id="1026" name="Picture 2" descr="http://www.edupic.net/Images/Mitosis/prophas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376" y="1676400"/>
            <a:ext cx="71247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221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762000"/>
            <a:ext cx="69342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 formation of a cell plate is a characteristic of _________</a:t>
            </a:r>
          </a:p>
          <a:p>
            <a:endParaRPr lang="en-US" sz="3200" dirty="0"/>
          </a:p>
          <a:p>
            <a:pPr marL="514350" indent="-514350">
              <a:buAutoNum type="alphaLcPeriod"/>
            </a:pPr>
            <a:r>
              <a:rPr lang="en-US" sz="3200" dirty="0" smtClean="0"/>
              <a:t>Cytokinesis in plant cells</a:t>
            </a:r>
          </a:p>
          <a:p>
            <a:pPr marL="514350" indent="-514350">
              <a:buAutoNum type="alphaLcPeriod"/>
            </a:pPr>
            <a:r>
              <a:rPr lang="en-US" sz="3200" dirty="0" smtClean="0"/>
              <a:t>Cytokinesis in animal cells</a:t>
            </a:r>
          </a:p>
          <a:p>
            <a:pPr marL="514350" indent="-514350">
              <a:buAutoNum type="alphaLcPeriod"/>
            </a:pPr>
            <a:r>
              <a:rPr lang="en-US" sz="3200" dirty="0" smtClean="0"/>
              <a:t>Both a and b</a:t>
            </a:r>
          </a:p>
          <a:p>
            <a:pPr marL="514350" indent="-514350">
              <a:buAutoNum type="alphaLcPeriod"/>
            </a:pPr>
            <a:r>
              <a:rPr lang="en-US" sz="3200" dirty="0" smtClean="0"/>
              <a:t>Neither a or b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7339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914400"/>
            <a:ext cx="7467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/>
              <a:t>Neither a or b</a:t>
            </a:r>
          </a:p>
          <a:p>
            <a:endParaRPr lang="en-US" sz="7200" dirty="0"/>
          </a:p>
          <a:p>
            <a:r>
              <a:rPr lang="en-US" sz="7200" dirty="0" smtClean="0"/>
              <a:t>What phase is it???</a:t>
            </a:r>
          </a:p>
          <a:p>
            <a:r>
              <a:rPr lang="en-US" sz="7200" dirty="0" smtClean="0"/>
              <a:t>It is TELEPHASE</a:t>
            </a:r>
          </a:p>
        </p:txBody>
      </p:sp>
    </p:spTree>
    <p:extLst>
      <p:ext uri="{BB962C8B-B14F-4D97-AF65-F5344CB8AC3E}">
        <p14:creationId xmlns:p14="http://schemas.microsoft.com/office/powerpoint/2010/main" val="11745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609600"/>
            <a:ext cx="7620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TRUE OR FALSE</a:t>
            </a:r>
          </a:p>
          <a:p>
            <a:endParaRPr lang="en-US" sz="5400" dirty="0" smtClean="0"/>
          </a:p>
          <a:p>
            <a:r>
              <a:rPr lang="en-US" sz="5400" dirty="0" smtClean="0"/>
              <a:t>Cell divisions allow organisms to grow, repair damages structures, and </a:t>
            </a:r>
            <a:r>
              <a:rPr lang="en-US" sz="5400" u="sng" dirty="0" smtClean="0"/>
              <a:t>produce energy</a:t>
            </a:r>
            <a:r>
              <a:rPr lang="en-US" sz="5400" dirty="0" smtClean="0"/>
              <a:t>.</a:t>
            </a:r>
          </a:p>
          <a:p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26006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914400"/>
            <a:ext cx="52578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FALSE</a:t>
            </a:r>
          </a:p>
          <a:p>
            <a:endParaRPr lang="en-US" sz="6600" dirty="0"/>
          </a:p>
          <a:p>
            <a:r>
              <a:rPr lang="en-US" sz="6600" dirty="0" smtClean="0"/>
              <a:t>GROW, REPAIR AND REPRODUCE</a:t>
            </a:r>
          </a:p>
        </p:txBody>
      </p:sp>
    </p:spTree>
    <p:extLst>
      <p:ext uri="{BB962C8B-B14F-4D97-AF65-F5344CB8AC3E}">
        <p14:creationId xmlns:p14="http://schemas.microsoft.com/office/powerpoint/2010/main" val="378288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85800"/>
            <a:ext cx="6324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TRUE OR FALSE</a:t>
            </a:r>
          </a:p>
          <a:p>
            <a:endParaRPr lang="en-US" sz="4800" dirty="0"/>
          </a:p>
          <a:p>
            <a:r>
              <a:rPr lang="en-US" sz="4800" u="sng" dirty="0" smtClean="0"/>
              <a:t>Mitosis</a:t>
            </a:r>
            <a:r>
              <a:rPr lang="en-US" sz="4800" dirty="0" smtClean="0"/>
              <a:t> results in the formation of two daughter cells.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85651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1143000"/>
            <a:ext cx="5867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TRUE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78687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1066800"/>
            <a:ext cx="6781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TRUE OR FALSE</a:t>
            </a:r>
          </a:p>
          <a:p>
            <a:endParaRPr lang="en-US" sz="4800" dirty="0" smtClean="0"/>
          </a:p>
          <a:p>
            <a:r>
              <a:rPr lang="en-US" sz="4800" dirty="0" smtClean="0"/>
              <a:t>The process in which the cell makes an exact copy of the DNA in its nucleus is </a:t>
            </a:r>
            <a:r>
              <a:rPr lang="en-US" sz="4800" u="sng" dirty="0" smtClean="0"/>
              <a:t>replication</a:t>
            </a:r>
            <a:r>
              <a:rPr lang="en-US" sz="4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148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914400"/>
            <a:ext cx="403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TRUE</a:t>
            </a:r>
          </a:p>
        </p:txBody>
      </p:sp>
    </p:spTree>
    <p:extLst>
      <p:ext uri="{BB962C8B-B14F-4D97-AF65-F5344CB8AC3E}">
        <p14:creationId xmlns:p14="http://schemas.microsoft.com/office/powerpoint/2010/main" val="114918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1" y="838200"/>
            <a:ext cx="821140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TRUE OR FALSE</a:t>
            </a:r>
          </a:p>
          <a:p>
            <a:endParaRPr lang="en-US" sz="5400" dirty="0"/>
          </a:p>
          <a:p>
            <a:r>
              <a:rPr lang="en-US" sz="5400" dirty="0" smtClean="0"/>
              <a:t>Cell growth and production of new organelles and enzymes are characteristics of </a:t>
            </a:r>
            <a:r>
              <a:rPr lang="en-US" sz="5400" u="sng" dirty="0" smtClean="0"/>
              <a:t>prophase</a:t>
            </a:r>
            <a:r>
              <a:rPr lang="en-US" sz="5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104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676400"/>
            <a:ext cx="5257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FALSE</a:t>
            </a:r>
          </a:p>
          <a:p>
            <a:endParaRPr lang="en-US" sz="4800" dirty="0"/>
          </a:p>
          <a:p>
            <a:r>
              <a:rPr lang="en-US" sz="4800" dirty="0" smtClean="0"/>
              <a:t>Interphase</a:t>
            </a:r>
          </a:p>
        </p:txBody>
      </p:sp>
    </p:spTree>
    <p:extLst>
      <p:ext uri="{BB962C8B-B14F-4D97-AF65-F5344CB8AC3E}">
        <p14:creationId xmlns:p14="http://schemas.microsoft.com/office/powerpoint/2010/main" val="257790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1219200"/>
            <a:ext cx="5181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prophase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79222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0" y="762000"/>
            <a:ext cx="7239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TRUE OR FALSE</a:t>
            </a:r>
          </a:p>
          <a:p>
            <a:endParaRPr lang="en-US" sz="4400" dirty="0" smtClean="0"/>
          </a:p>
          <a:p>
            <a:r>
              <a:rPr lang="en-US" sz="4400" dirty="0" smtClean="0"/>
              <a:t>Body cells of humans have </a:t>
            </a:r>
            <a:r>
              <a:rPr lang="en-US" sz="4400" u="sng" dirty="0" smtClean="0"/>
              <a:t>46</a:t>
            </a:r>
            <a:r>
              <a:rPr lang="en-US" sz="4400" dirty="0" smtClean="0"/>
              <a:t> pairs of chromosomes.</a:t>
            </a:r>
          </a:p>
        </p:txBody>
      </p:sp>
    </p:spTree>
    <p:extLst>
      <p:ext uri="{BB962C8B-B14F-4D97-AF65-F5344CB8AC3E}">
        <p14:creationId xmlns:p14="http://schemas.microsoft.com/office/powerpoint/2010/main" val="255856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762000"/>
            <a:ext cx="5486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FALSE</a:t>
            </a:r>
          </a:p>
          <a:p>
            <a:endParaRPr lang="en-US" sz="5400" dirty="0"/>
          </a:p>
          <a:p>
            <a:r>
              <a:rPr lang="en-US" sz="5400" dirty="0" smtClean="0"/>
              <a:t>23 pairs! </a:t>
            </a:r>
          </a:p>
        </p:txBody>
      </p:sp>
    </p:spTree>
    <p:extLst>
      <p:ext uri="{BB962C8B-B14F-4D97-AF65-F5344CB8AC3E}">
        <p14:creationId xmlns:p14="http://schemas.microsoft.com/office/powerpoint/2010/main" val="136985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533400"/>
            <a:ext cx="6477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TRUE OR FALSE</a:t>
            </a:r>
          </a:p>
          <a:p>
            <a:endParaRPr lang="en-US" sz="4800" dirty="0"/>
          </a:p>
          <a:p>
            <a:r>
              <a:rPr lang="en-US" sz="4800" dirty="0" smtClean="0"/>
              <a:t>Sex cells have </a:t>
            </a:r>
            <a:r>
              <a:rPr lang="en-US" sz="4800" u="sng" dirty="0" smtClean="0"/>
              <a:t>twice</a:t>
            </a:r>
            <a:r>
              <a:rPr lang="en-US" sz="4800" dirty="0" smtClean="0"/>
              <a:t> the number of chromosomes as body cells.</a:t>
            </a:r>
          </a:p>
        </p:txBody>
      </p:sp>
    </p:spTree>
    <p:extLst>
      <p:ext uri="{BB962C8B-B14F-4D97-AF65-F5344CB8AC3E}">
        <p14:creationId xmlns:p14="http://schemas.microsoft.com/office/powerpoint/2010/main" val="267059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762000"/>
            <a:ext cx="6248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FALSE</a:t>
            </a:r>
          </a:p>
          <a:p>
            <a:endParaRPr lang="en-US" sz="4800" dirty="0"/>
          </a:p>
          <a:p>
            <a:r>
              <a:rPr lang="en-US" sz="4800" dirty="0" smtClean="0"/>
              <a:t>Sex cells have HALF the number of cells that a body cell has.</a:t>
            </a:r>
          </a:p>
        </p:txBody>
      </p:sp>
    </p:spTree>
    <p:extLst>
      <p:ext uri="{BB962C8B-B14F-4D97-AF65-F5344CB8AC3E}">
        <p14:creationId xmlns:p14="http://schemas.microsoft.com/office/powerpoint/2010/main" val="8516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990600"/>
            <a:ext cx="74676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TRUE OR FALSE</a:t>
            </a:r>
          </a:p>
          <a:p>
            <a:endParaRPr lang="en-US" sz="5400" dirty="0"/>
          </a:p>
          <a:p>
            <a:r>
              <a:rPr lang="en-US" sz="5400" dirty="0" smtClean="0"/>
              <a:t>Genes pass from parents to offspring on </a:t>
            </a:r>
            <a:r>
              <a:rPr lang="en-US" sz="5400" u="sng" dirty="0" smtClean="0"/>
              <a:t>chromosomes</a:t>
            </a:r>
            <a:r>
              <a:rPr lang="en-US" sz="5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2675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0200" y="762000"/>
            <a:ext cx="441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dirty="0" smtClean="0"/>
              <a:t>TRUE</a:t>
            </a:r>
          </a:p>
        </p:txBody>
      </p:sp>
    </p:spTree>
    <p:extLst>
      <p:ext uri="{BB962C8B-B14F-4D97-AF65-F5344CB8AC3E}">
        <p14:creationId xmlns:p14="http://schemas.microsoft.com/office/powerpoint/2010/main" val="360121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TRUE OR FALSE</a:t>
            </a:r>
            <a:br>
              <a:rPr lang="en-US" sz="4800" dirty="0" smtClean="0"/>
            </a:br>
            <a:endParaRPr lang="en-US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676400"/>
            <a:ext cx="6934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The two chromosomes in a pair having the same genes lined up </a:t>
            </a:r>
            <a:r>
              <a:rPr lang="en-US" sz="4400" u="sng" dirty="0" smtClean="0"/>
              <a:t>in the same </a:t>
            </a:r>
            <a:r>
              <a:rPr lang="en-US" sz="4400" dirty="0" smtClean="0"/>
              <a:t>order, with the exception of the male sex chromosome.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50456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TRUE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86181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36638"/>
          </a:xfrm>
        </p:spPr>
        <p:txBody>
          <a:bodyPr>
            <a:noAutofit/>
          </a:bodyPr>
          <a:lstStyle/>
          <a:p>
            <a:r>
              <a:rPr lang="en-US" sz="6000" dirty="0" smtClean="0"/>
              <a:t>TRUE OR FALSE</a:t>
            </a:r>
            <a:br>
              <a:rPr lang="en-US" sz="6000" dirty="0" smtClean="0"/>
            </a:b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447800" y="1524000"/>
            <a:ext cx="6553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A fertilized egg has </a:t>
            </a:r>
            <a:r>
              <a:rPr lang="en-US" sz="5400" u="sng" dirty="0" smtClean="0"/>
              <a:t>twice the </a:t>
            </a:r>
            <a:r>
              <a:rPr lang="en-US" sz="5400" dirty="0" smtClean="0"/>
              <a:t>number of chromosomes as the body cells of the parent.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95048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7300" dirty="0" smtClean="0"/>
              <a:t>FALSE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26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uic.edu/classes/bios/bios100/lecturesf04am/telophase1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685800"/>
            <a:ext cx="6477000" cy="5181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31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68962"/>
          </a:xfrm>
        </p:spPr>
        <p:txBody>
          <a:bodyPr/>
          <a:lstStyle/>
          <a:p>
            <a:r>
              <a:rPr lang="en-US" dirty="0" smtClean="0"/>
              <a:t>Which stage of the cell cycle usually lasts the longest?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97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143000"/>
          </a:xfrm>
        </p:spPr>
        <p:txBody>
          <a:bodyPr/>
          <a:lstStyle/>
          <a:p>
            <a:r>
              <a:rPr lang="en-US" dirty="0" smtClean="0"/>
              <a:t>interphase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74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mitosis or meiosis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066801"/>
            <a:ext cx="7772400" cy="3340100"/>
          </a:xfrm>
        </p:spPr>
        <p:txBody>
          <a:bodyPr>
            <a:noAutofit/>
          </a:bodyPr>
          <a:lstStyle/>
          <a:p>
            <a:r>
              <a:rPr lang="en-US" sz="6000" b="1" dirty="0" smtClean="0"/>
              <a:t>The process that produces sex cells is?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350942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2667000"/>
            <a:ext cx="3733800" cy="1362075"/>
          </a:xfrm>
        </p:spPr>
        <p:txBody>
          <a:bodyPr/>
          <a:lstStyle/>
          <a:p>
            <a:r>
              <a:rPr lang="en-US" dirty="0" smtClean="0"/>
              <a:t>meiosis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62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609600"/>
            <a:ext cx="7772400" cy="5159375"/>
          </a:xfrm>
        </p:spPr>
        <p:txBody>
          <a:bodyPr/>
          <a:lstStyle/>
          <a:p>
            <a:r>
              <a:rPr lang="en-US" dirty="0" smtClean="0"/>
              <a:t>Tell how plant mitosis is different than animal mitosis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35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57200"/>
            <a:ext cx="7772400" cy="5311775"/>
          </a:xfrm>
        </p:spPr>
        <p:txBody>
          <a:bodyPr/>
          <a:lstStyle/>
          <a:p>
            <a:r>
              <a:rPr lang="en-US" dirty="0" smtClean="0"/>
              <a:t>1. Plant cell has a cell plate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2. Plant cell divides from inside out and an animal cell divides from outside 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88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898415"/>
            <a:ext cx="7467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 smtClean="0"/>
              <a:t>telophase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69649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uic.edu/classes/bios/bios100/lecturesf04am/anapha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714501" y="114303"/>
            <a:ext cx="5257799" cy="6400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007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2133600"/>
            <a:ext cx="381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anaphase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6625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uic.edu/classes/bios/bios100/lecturesf04am/metapha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85800"/>
            <a:ext cx="7543800" cy="579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672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2514600"/>
            <a:ext cx="4038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metaphase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84641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388</Words>
  <Application>Microsoft Office PowerPoint</Application>
  <PresentationFormat>On-screen Show (4:3)</PresentationFormat>
  <Paragraphs>97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8" baseType="lpstr">
      <vt:lpstr>Arial</vt:lpstr>
      <vt:lpstr>Calibri</vt:lpstr>
      <vt:lpstr>Office Theme</vt:lpstr>
      <vt:lpstr>Mitosis/Meiosis Review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TRUE OR FALSE </vt:lpstr>
      <vt:lpstr>TRUE</vt:lpstr>
      <vt:lpstr>TRUE OR FALSE </vt:lpstr>
      <vt:lpstr>FALSE </vt:lpstr>
      <vt:lpstr>Which stage of the cell cycle usually lasts the longest? </vt:lpstr>
      <vt:lpstr>interphase</vt:lpstr>
      <vt:lpstr>mitosis or meiosis</vt:lpstr>
      <vt:lpstr>meiosis</vt:lpstr>
      <vt:lpstr>Tell how plant mitosis is different than animal mitosis</vt:lpstr>
      <vt:lpstr>1. Plant cell has a cell plate  2. Plant cell divides from inside out and an animal cell divides from outside in.</vt:lpstr>
    </vt:vector>
  </TitlesOfParts>
  <Company>Brandon Valley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Mitosis/Meiosis Review</dc:title>
  <dc:creator>Zell  Elaine</dc:creator>
  <cp:lastModifiedBy>Shawn Ericsson</cp:lastModifiedBy>
  <cp:revision>8</cp:revision>
  <dcterms:created xsi:type="dcterms:W3CDTF">2013-09-27T15:54:58Z</dcterms:created>
  <dcterms:modified xsi:type="dcterms:W3CDTF">2017-10-02T23:52:01Z</dcterms:modified>
</cp:coreProperties>
</file>